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notesSlides/notesSlide1.xml" ContentType="application/vnd.openxmlformats-officedocument.presentationml.notesSlide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notesSlides/notesSlide2.xml" ContentType="application/vnd.openxmlformats-officedocument.presentationml.notesSlide+xml"/>
  <Override PartName="/ppt/charts/chart15.xml" ContentType="application/vnd.openxmlformats-officedocument.drawingml.chart+xml"/>
  <Override PartName="/ppt/notesSlides/notesSlide3.xml" ContentType="application/vnd.openxmlformats-officedocument.presentationml.notesSlide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2.xml" ContentType="application/vnd.openxmlformats-officedocument.drawingml.chart+xml"/>
  <Override PartName="/ppt/drawings/drawing2.xml" ContentType="application/vnd.openxmlformats-officedocument.drawingml.chartshapes+xml"/>
  <Override PartName="/ppt/charts/chart23.xml" ContentType="application/vnd.openxmlformats-officedocument.drawingml.chart+xml"/>
  <Override PartName="/ppt/drawings/drawing3.xml" ContentType="application/vnd.openxmlformats-officedocument.drawingml.chartshapes+xml"/>
  <Override PartName="/ppt/charts/chart24.xml" ContentType="application/vnd.openxmlformats-officedocument.drawingml.chart+xml"/>
  <Override PartName="/ppt/drawings/drawing4.xml" ContentType="application/vnd.openxmlformats-officedocument.drawingml.chartshapes+xml"/>
  <Override PartName="/ppt/charts/chart25.xml" ContentType="application/vnd.openxmlformats-officedocument.drawingml.chart+xml"/>
  <Override PartName="/ppt/drawings/drawing5.xml" ContentType="application/vnd.openxmlformats-officedocument.drawingml.chartshapes+xml"/>
  <Override PartName="/ppt/charts/chart26.xml" ContentType="application/vnd.openxmlformats-officedocument.drawingml.chart+xml"/>
  <Override PartName="/ppt/drawings/drawing6.xml" ContentType="application/vnd.openxmlformats-officedocument.drawingml.chartshapes+xml"/>
  <Override PartName="/ppt/charts/chart27.xml" ContentType="application/vnd.openxmlformats-officedocument.drawingml.chart+xml"/>
  <Override PartName="/ppt/drawings/drawing7.xml" ContentType="application/vnd.openxmlformats-officedocument.drawingml.chartshapes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drawings/drawing8.xml" ContentType="application/vnd.openxmlformats-officedocument.drawingml.chartshapes+xml"/>
  <Override PartName="/ppt/charts/chart31.xml" ContentType="application/vnd.openxmlformats-officedocument.drawingml.chart+xml"/>
  <Override PartName="/ppt/drawings/drawing9.xml" ContentType="application/vnd.openxmlformats-officedocument.drawingml.chartshapes+xml"/>
  <Override PartName="/ppt/charts/chart32.xml" ContentType="application/vnd.openxmlformats-officedocument.drawingml.chart+xml"/>
  <Override PartName="/ppt/drawings/drawing10.xml" ContentType="application/vnd.openxmlformats-officedocument.drawingml.chartshapes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5556" r:id="rId2"/>
  </p:sldMasterIdLst>
  <p:notesMasterIdLst>
    <p:notesMasterId r:id="rId66"/>
  </p:notesMasterIdLst>
  <p:handoutMasterIdLst>
    <p:handoutMasterId r:id="rId67"/>
  </p:handoutMasterIdLst>
  <p:sldIdLst>
    <p:sldId id="507" r:id="rId3"/>
    <p:sldId id="508" r:id="rId4"/>
    <p:sldId id="509" r:id="rId5"/>
    <p:sldId id="510" r:id="rId6"/>
    <p:sldId id="495" r:id="rId7"/>
    <p:sldId id="344" r:id="rId8"/>
    <p:sldId id="511" r:id="rId9"/>
    <p:sldId id="512" r:id="rId10"/>
    <p:sldId id="513" r:id="rId11"/>
    <p:sldId id="514" r:id="rId12"/>
    <p:sldId id="499" r:id="rId13"/>
    <p:sldId id="500" r:id="rId14"/>
    <p:sldId id="501" r:id="rId15"/>
    <p:sldId id="502" r:id="rId16"/>
    <p:sldId id="503" r:id="rId17"/>
    <p:sldId id="390" r:id="rId18"/>
    <p:sldId id="395" r:id="rId19"/>
    <p:sldId id="396" r:id="rId20"/>
    <p:sldId id="397" r:id="rId21"/>
    <p:sldId id="399" r:id="rId22"/>
    <p:sldId id="400" r:id="rId23"/>
    <p:sldId id="401" r:id="rId24"/>
    <p:sldId id="402" r:id="rId25"/>
    <p:sldId id="403" r:id="rId26"/>
    <p:sldId id="404" r:id="rId27"/>
    <p:sldId id="490" r:id="rId28"/>
    <p:sldId id="453" r:id="rId29"/>
    <p:sldId id="494" r:id="rId30"/>
    <p:sldId id="504" r:id="rId31"/>
    <p:sldId id="505" r:id="rId32"/>
    <p:sldId id="517" r:id="rId33"/>
    <p:sldId id="518" r:id="rId34"/>
    <p:sldId id="406" r:id="rId35"/>
    <p:sldId id="376" r:id="rId36"/>
    <p:sldId id="484" r:id="rId37"/>
    <p:sldId id="379" r:id="rId38"/>
    <p:sldId id="471" r:id="rId39"/>
    <p:sldId id="374" r:id="rId40"/>
    <p:sldId id="372" r:id="rId41"/>
    <p:sldId id="473" r:id="rId42"/>
    <p:sldId id="412" r:id="rId43"/>
    <p:sldId id="475" r:id="rId44"/>
    <p:sldId id="476" r:id="rId45"/>
    <p:sldId id="348" r:id="rId46"/>
    <p:sldId id="480" r:id="rId47"/>
    <p:sldId id="370" r:id="rId48"/>
    <p:sldId id="485" r:id="rId49"/>
    <p:sldId id="386" r:id="rId50"/>
    <p:sldId id="483" r:id="rId51"/>
    <p:sldId id="389" r:id="rId52"/>
    <p:sldId id="486" r:id="rId53"/>
    <p:sldId id="519" r:id="rId54"/>
    <p:sldId id="520" r:id="rId55"/>
    <p:sldId id="451" r:id="rId56"/>
    <p:sldId id="492" r:id="rId57"/>
    <p:sldId id="493" r:id="rId58"/>
    <p:sldId id="423" r:id="rId59"/>
    <p:sldId id="487" r:id="rId60"/>
    <p:sldId id="506" r:id="rId61"/>
    <p:sldId id="466" r:id="rId62"/>
    <p:sldId id="515" r:id="rId63"/>
    <p:sldId id="516" r:id="rId64"/>
    <p:sldId id="496" r:id="rId65"/>
  </p:sldIdLst>
  <p:sldSz cx="9144000" cy="6858000" type="screen4x3"/>
  <p:notesSz cx="6735763" cy="98663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2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CC49C"/>
    <a:srgbClr val="A6ECCC"/>
    <a:srgbClr val="F79443"/>
    <a:srgbClr val="E24E3E"/>
    <a:srgbClr val="FF33CC"/>
    <a:srgbClr val="5B93C5"/>
    <a:srgbClr val="00FFFF"/>
    <a:srgbClr val="CC99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261" autoAdjust="0"/>
    <p:restoredTop sz="94707" autoAdjust="0"/>
  </p:normalViewPr>
  <p:slideViewPr>
    <p:cSldViewPr>
      <p:cViewPr varScale="1">
        <p:scale>
          <a:sx n="114" d="100"/>
          <a:sy n="114" d="100"/>
        </p:scale>
        <p:origin x="1122" y="114"/>
      </p:cViewPr>
      <p:guideLst>
        <p:guide orient="horz" pos="2160"/>
        <p:guide pos="2880"/>
        <p:guide orient="horz" pos="2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936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6.8267118771866878E-2"/>
          <c:y val="7.0625678064472078E-2"/>
          <c:w val="0.86392837043607174"/>
          <c:h val="0.78902237328255276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3.2527123580075802E-3"/>
                  <c:y val="3.60113876897633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719-4290-ABCA-85038F11FA6E}"/>
                </c:ext>
              </c:extLst>
            </c:dLbl>
            <c:dLbl>
              <c:idx val="1"/>
              <c:layout>
                <c:manualLayout>
                  <c:x val="-3.2527123580075802E-3"/>
                  <c:y val="0.1034574649682495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19-4290-ABCA-85038F11FA6E}"/>
                </c:ext>
              </c:extLst>
            </c:dLbl>
            <c:dLbl>
              <c:idx val="2"/>
              <c:layout>
                <c:manualLayout>
                  <c:x val="-0.11745905737249596"/>
                  <c:y val="-0.1109247092383676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719-4290-ABCA-85038F11FA6E}"/>
                </c:ext>
              </c:extLst>
            </c:dLbl>
            <c:dLbl>
              <c:idx val="3"/>
              <c:layout>
                <c:manualLayout>
                  <c:x val="-5.3850460149236661E-2"/>
                  <c:y val="8.9004734122859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19-4290-ABCA-85038F11FA6E}"/>
                </c:ext>
              </c:extLst>
            </c:dLbl>
            <c:dLbl>
              <c:idx val="4"/>
              <c:layout>
                <c:manualLayout>
                  <c:x val="-2.2046161537606933E-2"/>
                  <c:y val="5.52816954836164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719-4290-ABCA-85038F11FA6E}"/>
                </c:ext>
              </c:extLst>
            </c:dLbl>
            <c:dLbl>
              <c:idx val="5"/>
              <c:layout>
                <c:manualLayout>
                  <c:x val="-5.5296110086128863E-2"/>
                  <c:y val="0.149224445978650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19-4290-ABCA-85038F11FA6E}"/>
                </c:ext>
              </c:extLst>
            </c:dLbl>
            <c:dLbl>
              <c:idx val="6"/>
              <c:layout>
                <c:manualLayout>
                  <c:x val="-6.252435977059026E-2"/>
                  <c:y val="6.0099272432079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719-4290-ABCA-85038F11FA6E}"/>
                </c:ext>
              </c:extLst>
            </c:dLbl>
            <c:dLbl>
              <c:idx val="7"/>
              <c:layout>
                <c:manualLayout>
                  <c:x val="-2.0459475358840018E-2"/>
                  <c:y val="6.73256378547747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19-4290-ABCA-85038F11FA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ru-RU" sz="14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B0F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2019 (факт)</c:v>
                </c:pt>
                <c:pt idx="1">
                  <c:v>2020 (факт)</c:v>
                </c:pt>
                <c:pt idx="2">
                  <c:v>2021 (факт)</c:v>
                </c:pt>
                <c:pt idx="3">
                  <c:v>2022 (факт)</c:v>
                </c:pt>
                <c:pt idx="4">
                  <c:v>2023 (план)</c:v>
                </c:pt>
                <c:pt idx="5">
                  <c:v>2024(план)</c:v>
                </c:pt>
                <c:pt idx="6">
                  <c:v>2025(план)</c:v>
                </c:pt>
                <c:pt idx="7">
                  <c:v>2026(план)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1604469.7</c:v>
                </c:pt>
                <c:pt idx="1">
                  <c:v>1816309.8</c:v>
                </c:pt>
                <c:pt idx="2">
                  <c:v>2245551</c:v>
                </c:pt>
                <c:pt idx="3">
                  <c:v>2043377</c:v>
                </c:pt>
                <c:pt idx="4">
                  <c:v>2073756.3</c:v>
                </c:pt>
                <c:pt idx="5">
                  <c:v>2576689.9</c:v>
                </c:pt>
                <c:pt idx="6">
                  <c:v>2583382</c:v>
                </c:pt>
                <c:pt idx="7">
                  <c:v>2619957.7999999998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719-4290-ABCA-85038F11FA6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5.9633059896805639E-2"/>
                  <c:y val="-0.1759619980426222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719-4290-ABCA-85038F11FA6E}"/>
                </c:ext>
              </c:extLst>
            </c:dLbl>
            <c:dLbl>
              <c:idx val="1"/>
              <c:layout>
                <c:manualLayout>
                  <c:x val="-7.2643909328835965E-2"/>
                  <c:y val="-0.1542829017745374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719-4290-ABCA-85038F11FA6E}"/>
                </c:ext>
              </c:extLst>
            </c:dLbl>
            <c:dLbl>
              <c:idx val="2"/>
              <c:layout>
                <c:manualLayout>
                  <c:x val="-4.3174392280639129E-2"/>
                  <c:y val="0.1010486764940177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719-4290-ABCA-85038F11FA6E}"/>
                </c:ext>
              </c:extLst>
            </c:dLbl>
            <c:dLbl>
              <c:idx val="3"/>
              <c:layout>
                <c:manualLayout>
                  <c:x val="-5.3850460149236661E-2"/>
                  <c:y val="-4.347863195988138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719-4290-ABCA-85038F11FA6E}"/>
                </c:ext>
              </c:extLst>
            </c:dLbl>
            <c:dLbl>
              <c:idx val="4"/>
              <c:layout>
                <c:manualLayout>
                  <c:x val="-6.1078709833697897E-2"/>
                  <c:y val="-0.132603805506452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719-4290-ABCA-85038F11FA6E}"/>
                </c:ext>
              </c:extLst>
            </c:dLbl>
            <c:dLbl>
              <c:idx val="6"/>
              <c:layout>
                <c:manualLayout>
                  <c:x val="-4.6622210464775424E-2"/>
                  <c:y val="-9.6471978392977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719-4290-ABCA-85038F11FA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6F4827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2019 (факт)</c:v>
                </c:pt>
                <c:pt idx="1">
                  <c:v>2020 (факт)</c:v>
                </c:pt>
                <c:pt idx="2">
                  <c:v>2021 (факт)</c:v>
                </c:pt>
                <c:pt idx="3">
                  <c:v>2022 (факт)</c:v>
                </c:pt>
                <c:pt idx="4">
                  <c:v>2023 (план)</c:v>
                </c:pt>
                <c:pt idx="5">
                  <c:v>2024(план)</c:v>
                </c:pt>
                <c:pt idx="6">
                  <c:v>2025(план)</c:v>
                </c:pt>
                <c:pt idx="7">
                  <c:v>2026(план)</c:v>
                </c:pt>
              </c:strCache>
            </c:strRef>
          </c:cat>
          <c:val>
            <c:numRef>
              <c:f>Лист1!$C$2:$C$9</c:f>
              <c:numCache>
                <c:formatCode>0.0</c:formatCode>
                <c:ptCount val="8"/>
                <c:pt idx="0">
                  <c:v>1633545.6</c:v>
                </c:pt>
                <c:pt idx="1">
                  <c:v>1804735.2</c:v>
                </c:pt>
                <c:pt idx="2">
                  <c:v>2185454.7000000002</c:v>
                </c:pt>
                <c:pt idx="3">
                  <c:v>2113591.5</c:v>
                </c:pt>
                <c:pt idx="4">
                  <c:v>2101858.7000000002</c:v>
                </c:pt>
                <c:pt idx="5">
                  <c:v>2610527.7000000002</c:v>
                </c:pt>
                <c:pt idx="6">
                  <c:v>2583382</c:v>
                </c:pt>
                <c:pt idx="7">
                  <c:v>2619957.7999999998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719-4290-ABCA-85038F11FA6E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6856184"/>
        <c:axId val="186856576"/>
      </c:lineChart>
      <c:catAx>
        <c:axId val="186856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856576"/>
        <c:crosses val="autoZero"/>
        <c:auto val="1"/>
        <c:lblAlgn val="ctr"/>
        <c:lblOffset val="100"/>
        <c:noMultiLvlLbl val="0"/>
      </c:catAx>
      <c:valAx>
        <c:axId val="186856576"/>
        <c:scaling>
          <c:orientation val="minMax"/>
          <c:min val="1300000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8685618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1" i="1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604068582543646E-2"/>
          <c:y val="9.8953030521436308E-2"/>
          <c:w val="0.86392837043607174"/>
          <c:h val="0.800979447533931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 (Профицит)</c:v>
                </c:pt>
              </c:strCache>
            </c:strRef>
          </c:tx>
          <c:spPr>
            <a:ln w="28575" cap="rnd">
              <a:solidFill>
                <a:srgbClr val="00B0F0"/>
              </a:solidFill>
              <a:round/>
            </a:ln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dLbl>
              <c:idx val="0"/>
              <c:layout>
                <c:manualLayout>
                  <c:x val="-5.0836336946168091E-2"/>
                  <c:y val="8.38258389032614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82-4D83-8672-E426AE68A337}"/>
                </c:ext>
              </c:extLst>
            </c:dLbl>
            <c:dLbl>
              <c:idx val="1"/>
              <c:layout>
                <c:manualLayout>
                  <c:x val="-0.11299928423253518"/>
                  <c:y val="-5.251319100576345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82-4D83-8672-E426AE68A337}"/>
                </c:ext>
              </c:extLst>
            </c:dLbl>
            <c:dLbl>
              <c:idx val="2"/>
              <c:layout>
                <c:manualLayout>
                  <c:x val="-0.10577103454807392"/>
                  <c:y val="-5.997808263657768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82-4D83-8672-E426AE68A337}"/>
                </c:ext>
              </c:extLst>
            </c:dLbl>
            <c:dLbl>
              <c:idx val="3"/>
              <c:layout>
                <c:manualLayout>
                  <c:x val="-0.13902098309659583"/>
                  <c:y val="-5.5871012257488672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082-4D83-8672-E426AE68A337}"/>
                </c:ext>
              </c:extLst>
            </c:dLbl>
            <c:dLbl>
              <c:idx val="4"/>
              <c:layout>
                <c:manualLayout>
                  <c:x val="-4.0077058833171544E-2"/>
                  <c:y val="0.1057926779771086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082-4D83-8672-E426AE68A337}"/>
                </c:ext>
              </c:extLst>
            </c:dLbl>
            <c:dLbl>
              <c:idx val="5"/>
              <c:layout>
                <c:manualLayout>
                  <c:x val="-4.939068700927584E-2"/>
                  <c:y val="7.13954054712233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082-4D83-8672-E426AE68A337}"/>
                </c:ext>
              </c:extLst>
            </c:dLbl>
            <c:dLbl>
              <c:idx val="6"/>
              <c:layout>
                <c:manualLayout>
                  <c:x val="-2.6260288018999815E-2"/>
                  <c:y val="-4.6388302621966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082-4D83-8672-E426AE68A337}"/>
                </c:ext>
              </c:extLst>
            </c:dLbl>
            <c:dLbl>
              <c:idx val="7"/>
              <c:layout>
                <c:manualLayout>
                  <c:x val="-3.5038911887750178E-2"/>
                  <c:y val="-4.26806153096843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082-4D83-8672-E426AE68A33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rgbClr val="00B0F0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Лист1!$A$2:$A$9</c:f>
              <c:strCache>
                <c:ptCount val="8"/>
                <c:pt idx="0">
                  <c:v>2019 (факт)</c:v>
                </c:pt>
                <c:pt idx="1">
                  <c:v>2020 (факт)</c:v>
                </c:pt>
                <c:pt idx="2">
                  <c:v>2021 (факт)</c:v>
                </c:pt>
                <c:pt idx="3">
                  <c:v>2022 (факт)</c:v>
                </c:pt>
                <c:pt idx="4">
                  <c:v>2023 (план)</c:v>
                </c:pt>
                <c:pt idx="5">
                  <c:v>2024 (план)</c:v>
                </c:pt>
                <c:pt idx="6">
                  <c:v>2025 (план)</c:v>
                </c:pt>
                <c:pt idx="7">
                  <c:v>2026 (план)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-29075.9</c:v>
                </c:pt>
                <c:pt idx="1">
                  <c:v>11574.6</c:v>
                </c:pt>
                <c:pt idx="2">
                  <c:v>60096.3</c:v>
                </c:pt>
                <c:pt idx="3">
                  <c:v>-70214.5</c:v>
                </c:pt>
                <c:pt idx="4">
                  <c:v>-28102.400000000001</c:v>
                </c:pt>
                <c:pt idx="5">
                  <c:v>-33837.800000000003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082-4D83-8672-E426AE68A33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6858928"/>
        <c:axId val="186859320"/>
      </c:lineChart>
      <c:catAx>
        <c:axId val="186858928"/>
        <c:scaling>
          <c:orientation val="minMax"/>
        </c:scaling>
        <c:delete val="0"/>
        <c:axPos val="b"/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859320"/>
        <c:crosses val="autoZero"/>
        <c:auto val="1"/>
        <c:lblAlgn val="ctr"/>
        <c:lblOffset val="100"/>
        <c:noMultiLvlLbl val="0"/>
      </c:catAx>
      <c:valAx>
        <c:axId val="186859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86858928"/>
        <c:crossesAt val="5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Доходы, млн. руб.</a:t>
            </a:r>
          </a:p>
        </c:rich>
      </c:tx>
      <c:layout>
        <c:manualLayout>
          <c:xMode val="edge"/>
          <c:yMode val="edge"/>
          <c:x val="0.35277300438145498"/>
          <c:y val="4.88428475610881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231483966616823E-2"/>
          <c:y val="0.10050646571616691"/>
          <c:w val="0.96753703206676633"/>
          <c:h val="0.7190665170357698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4170.3999999999996</c:v>
                </c:pt>
                <c:pt idx="1">
                  <c:v>2715.1</c:v>
                </c:pt>
                <c:pt idx="2">
                  <c:v>2576.6999999999998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25-4DDB-B6AF-5A02CCA58CB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3661.9</c:v>
                </c:pt>
                <c:pt idx="1">
                  <c:v>2686.7</c:v>
                </c:pt>
                <c:pt idx="2">
                  <c:v>2583.4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25-4DDB-B6AF-5A02CCA58CB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Ирбит"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4005.3</c:v>
                </c:pt>
                <c:pt idx="1">
                  <c:v>2727.6</c:v>
                </c:pt>
                <c:pt idx="2">
                  <c:v>2620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25-4DDB-B6AF-5A02CCA58CB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472627240"/>
        <c:axId val="472627632"/>
      </c:barChart>
      <c:catAx>
        <c:axId val="472627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627632"/>
        <c:crosses val="autoZero"/>
        <c:auto val="1"/>
        <c:lblAlgn val="ctr"/>
        <c:lblOffset val="100"/>
        <c:noMultiLvlLbl val="0"/>
      </c:catAx>
      <c:valAx>
        <c:axId val="4726276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7262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sz="2400" b="1" dirty="0">
                <a:solidFill>
                  <a:schemeClr val="tx1"/>
                </a:solidFill>
              </a:rPr>
              <a:t>Расходы, млн. руб.</a:t>
            </a:r>
          </a:p>
        </c:rich>
      </c:tx>
      <c:layout>
        <c:manualLayout>
          <c:xMode val="edge"/>
          <c:yMode val="edge"/>
          <c:x val="0.3452217044103858"/>
          <c:y val="7.082212896357785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1.6231483966616823E-2"/>
          <c:y val="0.10050646571616691"/>
          <c:w val="0.96753703206676633"/>
          <c:h val="0.733719371304096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0"/>
              <a:lstStyle/>
              <a:p>
                <a:pPr algn="ctr">
                  <a:defRPr lang="ru-RU"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4207.1000000000004</c:v>
                </c:pt>
                <c:pt idx="1">
                  <c:v>2858.9</c:v>
                </c:pt>
                <c:pt idx="2">
                  <c:v>2610.5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22-4CEC-8102-61D4DD692D1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3661.9</c:v>
                </c:pt>
                <c:pt idx="1">
                  <c:v>2686.7</c:v>
                </c:pt>
                <c:pt idx="2">
                  <c:v>2583.4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22-4CEC-8102-61D4DD692D1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ГО "город  Ирбит"  36,6 тыс.чел.</c:v>
                </c:pt>
                <c:pt idx="1">
                  <c:v>Качканарский ГО  38,5 тыс. чел.</c:v>
                </c:pt>
                <c:pt idx="2">
                  <c:v>ГО Красноуфимск 37,8 тыс. чел.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4005.3</c:v>
                </c:pt>
                <c:pt idx="1">
                  <c:v>2727.6</c:v>
                </c:pt>
                <c:pt idx="2">
                  <c:v>2620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22-4CEC-8102-61D4DD692D1E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472633120"/>
        <c:axId val="472628416"/>
      </c:barChart>
      <c:catAx>
        <c:axId val="472633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628416"/>
        <c:crosses val="autoZero"/>
        <c:auto val="1"/>
        <c:lblAlgn val="ctr"/>
        <c:lblOffset val="100"/>
        <c:noMultiLvlLbl val="0"/>
      </c:catAx>
      <c:valAx>
        <c:axId val="47262841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2633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lang="ru-RU" sz="16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24991941121654E-2"/>
          <c:y val="0.20855730177370235"/>
          <c:w val="0.41986911744438699"/>
          <c:h val="0.718654108854884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78-45C8-8DC8-18632566DEFC}"/>
              </c:ext>
            </c:extLst>
          </c:dPt>
          <c:dPt>
            <c:idx val="1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78-45C8-8DC8-18632566DEFC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278-45C8-8DC8-18632566DEF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278-45C8-8DC8-18632566DEFC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278-45C8-8DC8-18632566DEFC}"/>
              </c:ext>
            </c:extLst>
          </c:dPt>
          <c:dPt>
            <c:idx val="5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278-45C8-8DC8-18632566DEFC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278-45C8-8DC8-18632566DEFC}"/>
              </c:ext>
            </c:extLst>
          </c:dPt>
          <c:dPt>
            <c:idx val="7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278-45C8-8DC8-18632566DEFC}"/>
              </c:ext>
            </c:extLst>
          </c:dPt>
          <c:dLbls>
            <c:dLbl>
              <c:idx val="0"/>
              <c:layout>
                <c:manualLayout>
                  <c:x val="9.8852609202944412E-3"/>
                  <c:y val="-0.2657171418165474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8-45C8-8DC8-18632566DEFC}"/>
                </c:ext>
              </c:extLst>
            </c:dLbl>
            <c:dLbl>
              <c:idx val="1"/>
              <c:layout>
                <c:manualLayout>
                  <c:x val="-5.0838484732942835E-2"/>
                  <c:y val="0.1574620099653614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8-45C8-8DC8-18632566DEFC}"/>
                </c:ext>
              </c:extLst>
            </c:dLbl>
            <c:dLbl>
              <c:idx val="2"/>
              <c:layout>
                <c:manualLayout>
                  <c:x val="-6.4960286047649182E-2"/>
                  <c:y val="-5.904825373701054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78-45C8-8DC8-18632566DEFC}"/>
                </c:ext>
              </c:extLst>
            </c:dLbl>
            <c:dLbl>
              <c:idx val="3"/>
              <c:layout>
                <c:manualLayout>
                  <c:x val="-7.4845546967943627E-2"/>
                  <c:y val="-7.381031717126322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8-45C8-8DC8-18632566DEFC}"/>
                </c:ext>
              </c:extLst>
            </c:dLbl>
            <c:dLbl>
              <c:idx val="4"/>
              <c:layout>
                <c:manualLayout>
                  <c:x val="-9.03795284141206E-2"/>
                  <c:y val="-8.365169279409827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78-45C8-8DC8-18632566DEFC}"/>
                </c:ext>
              </c:extLst>
            </c:dLbl>
            <c:dLbl>
              <c:idx val="5"/>
              <c:layout>
                <c:manualLayout>
                  <c:x val="-9.3203888677061864E-2"/>
                  <c:y val="-0.11317581966260357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78-45C8-8DC8-18632566DEFC}"/>
                </c:ext>
              </c:extLst>
            </c:dLbl>
            <c:dLbl>
              <c:idx val="6"/>
              <c:layout>
                <c:manualLayout>
                  <c:x val="-6.6372466179119821E-2"/>
                  <c:y val="-0.13039822700256498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78-45C8-8DC8-18632566DEFC}"/>
                </c:ext>
              </c:extLst>
            </c:dLbl>
            <c:dLbl>
              <c:idx val="7"/>
              <c:layout>
                <c:manualLayout>
                  <c:x val="-2.5419242366471417E-2"/>
                  <c:y val="-0.1550016660596527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78-45C8-8DC8-18632566DEFC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65000"/>
                    <a:lumOff val="35000"/>
                  </a:prstClr>
                </a:solidFill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 -  905 745,9 тыс. руб.</c:v>
                </c:pt>
                <c:pt idx="1">
                  <c:v>Безвозмездные поступления -       1 670 944,0 тыс. руб.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905745.9</c:v>
                </c:pt>
                <c:pt idx="1">
                  <c:v>1670944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78-45C8-8DC8-18632566DE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 w="25373">
          <a:noFill/>
        </a:ln>
      </c:spPr>
    </c:plotArea>
    <c:legend>
      <c:legendPos val="b"/>
      <c:layout>
        <c:manualLayout>
          <c:xMode val="edge"/>
          <c:yMode val="edge"/>
          <c:x val="0.52223800083329752"/>
          <c:y val="0.10811777879377281"/>
          <c:w val="0.43539659522258345"/>
          <c:h val="0.41653428595782932"/>
        </c:manualLayout>
      </c:layout>
      <c:overlay val="0"/>
      <c:spPr>
        <a:noFill/>
        <a:ln w="25254">
          <a:noFill/>
        </a:ln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424991941121654E-2"/>
          <c:y val="0.20855730177370235"/>
          <c:w val="0.41986911744438699"/>
          <c:h val="0.7186541088548845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CC0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278-45C8-8DC8-18632566DEF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278-45C8-8DC8-18632566DEF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278-45C8-8DC8-18632566DEFC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278-45C8-8DC8-18632566DEFC}"/>
              </c:ext>
            </c:extLst>
          </c:dPt>
          <c:dPt>
            <c:idx val="4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278-45C8-8DC8-18632566DEFC}"/>
              </c:ext>
            </c:extLst>
          </c:dPt>
          <c:dPt>
            <c:idx val="5"/>
            <c:bubble3D val="0"/>
            <c:spPr>
              <a:solidFill>
                <a:srgbClr val="00206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278-45C8-8DC8-18632566DEFC}"/>
              </c:ext>
            </c:extLst>
          </c:dPt>
          <c:dPt>
            <c:idx val="6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278-45C8-8DC8-18632566DEFC}"/>
              </c:ext>
            </c:extLst>
          </c:dPt>
          <c:dPt>
            <c:idx val="7"/>
            <c:bubble3D val="0"/>
            <c:spPr>
              <a:solidFill>
                <a:srgbClr val="F79443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6278-45C8-8DC8-18632566DEFC}"/>
              </c:ext>
            </c:extLst>
          </c:dPt>
          <c:dLbls>
            <c:dLbl>
              <c:idx val="0"/>
              <c:layout>
                <c:manualLayout>
                  <c:x val="3.5304503286765862E-2"/>
                  <c:y val="9.841375622835091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278-45C8-8DC8-18632566DEFC}"/>
                </c:ext>
              </c:extLst>
            </c:dLbl>
            <c:dLbl>
              <c:idx val="1"/>
              <c:layout>
                <c:manualLayout>
                  <c:x val="-6.0723745653237279E-2"/>
                  <c:y val="-3.936550249134036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278-45C8-8DC8-18632566DEFC}"/>
                </c:ext>
              </c:extLst>
            </c:dLbl>
            <c:dLbl>
              <c:idx val="2"/>
              <c:layout>
                <c:manualLayout>
                  <c:x val="-6.778464631059046E-2"/>
                  <c:y val="-3.93655024913404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278-45C8-8DC8-18632566DEFC}"/>
                </c:ext>
              </c:extLst>
            </c:dLbl>
            <c:dLbl>
              <c:idx val="3"/>
              <c:layout>
                <c:manualLayout>
                  <c:x val="-5.3662844995884106E-2"/>
                  <c:y val="-8.857238060551582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278-45C8-8DC8-18632566DEFC}"/>
                </c:ext>
              </c:extLst>
            </c:dLbl>
            <c:dLbl>
              <c:idx val="4"/>
              <c:layout>
                <c:manualLayout>
                  <c:x val="-2.8243602629412688E-2"/>
                  <c:y val="-9.1032724511224586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278-45C8-8DC8-18632566DEFC}"/>
                </c:ext>
              </c:extLst>
            </c:dLbl>
            <c:dLbl>
              <c:idx val="5"/>
              <c:layout>
                <c:manualLayout>
                  <c:x val="-1.5533981446176978E-2"/>
                  <c:y val="-9.595341232264213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278-45C8-8DC8-18632566DEFC}"/>
                </c:ext>
              </c:extLst>
            </c:dLbl>
            <c:dLbl>
              <c:idx val="6"/>
              <c:layout>
                <c:manualLayout>
                  <c:x val="7.0609006573531721E-3"/>
                  <c:y val="-0.11317581966260355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278-45C8-8DC8-18632566DEFC}"/>
                </c:ext>
              </c:extLst>
            </c:dLbl>
            <c:dLbl>
              <c:idx val="7"/>
              <c:layout>
                <c:manualLayout>
                  <c:x val="5.5075025127354738E-2"/>
                  <c:y val="-9.59534123226421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278-45C8-8DC8-18632566DEFC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НДФЛ - 653 756</c:v>
                </c:pt>
                <c:pt idx="1">
                  <c:v>Налоги на совокупный доход - 98 241</c:v>
                </c:pt>
                <c:pt idx="2">
                  <c:v>Налоги на имущество - 25 765</c:v>
                </c:pt>
                <c:pt idx="3">
                  <c:v>Доходы от использования имущества - 36 029,8</c:v>
                </c:pt>
                <c:pt idx="4">
                  <c:v>Акцизы - 42 773</c:v>
                </c:pt>
                <c:pt idx="5">
                  <c:v>Государственная пошлина - 11 542,1</c:v>
                </c:pt>
                <c:pt idx="6">
                  <c:v>Доходы от продажи материальных и нематериальных активов - 34 785</c:v>
                </c:pt>
                <c:pt idx="7">
                  <c:v>Прочие неналоговые доходы - 2 854</c:v>
                </c:pt>
              </c:strCache>
            </c:strRef>
          </c:cat>
          <c:val>
            <c:numRef>
              <c:f>Лист1!$B$2:$B$9</c:f>
              <c:numCache>
                <c:formatCode>0.0</c:formatCode>
                <c:ptCount val="8"/>
                <c:pt idx="0">
                  <c:v>653756</c:v>
                </c:pt>
                <c:pt idx="1">
                  <c:v>98241</c:v>
                </c:pt>
                <c:pt idx="2">
                  <c:v>25765</c:v>
                </c:pt>
                <c:pt idx="3">
                  <c:v>36029.800000000003</c:v>
                </c:pt>
                <c:pt idx="4">
                  <c:v>42773</c:v>
                </c:pt>
                <c:pt idx="5">
                  <c:v>11542.1</c:v>
                </c:pt>
                <c:pt idx="6">
                  <c:v>34785</c:v>
                </c:pt>
                <c:pt idx="7">
                  <c:v>2854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278-45C8-8DC8-18632566DEF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 w="25373">
          <a:noFill/>
        </a:ln>
      </c:spPr>
    </c:plotArea>
    <c:legend>
      <c:legendPos val="b"/>
      <c:layout>
        <c:manualLayout>
          <c:xMode val="edge"/>
          <c:yMode val="edge"/>
          <c:x val="0.53777198227947443"/>
          <c:y val="2.9386734383523943E-2"/>
          <c:w val="0.45234275680023112"/>
          <c:h val="0.94550814195435873"/>
        </c:manualLayout>
      </c:layout>
      <c:overlay val="0"/>
      <c:spPr>
        <a:noFill/>
        <a:ln w="25254">
          <a:noFill/>
        </a:ln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4.7138069632950329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E321-4F52-954B-3ED008027DD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E321-4F52-954B-3ED008027DD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E321-4F52-954B-3ED008027DD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321-4F52-954B-3ED008027DD8}"/>
              </c:ext>
            </c:extLst>
          </c:dPt>
          <c:dLbls>
            <c:dLbl>
              <c:idx val="0"/>
              <c:layout>
                <c:manualLayout>
                  <c:x val="-1.466356360162966E-17"/>
                  <c:y val="-5.65704288847719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21-4F52-954B-3ED008027DD8}"/>
                </c:ext>
              </c:extLst>
            </c:dLbl>
            <c:dLbl>
              <c:idx val="1"/>
              <c:layout>
                <c:manualLayout>
                  <c:x val="7.9983998162005514E-3"/>
                  <c:y val="-4.71420240706432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321-4F52-954B-3ED008027DD8}"/>
                </c:ext>
              </c:extLst>
            </c:dLbl>
            <c:dLbl>
              <c:idx val="2"/>
              <c:layout>
                <c:manualLayout>
                  <c:x val="4.7990398897203891E-3"/>
                  <c:y val="-6.12846312918362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21-4F52-954B-3ED008027DD8}"/>
                </c:ext>
              </c:extLst>
            </c:dLbl>
            <c:dLbl>
              <c:idx val="3"/>
              <c:layout>
                <c:manualLayout>
                  <c:x val="7.998386652690764E-3"/>
                  <c:y val="-5.65704288847719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321-4F52-954B-3ED008027DD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321-4F52-954B-3ED008027DD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534670</c:v>
                </c:pt>
                <c:pt idx="1">
                  <c:v>653756</c:v>
                </c:pt>
                <c:pt idx="2">
                  <c:v>728219</c:v>
                </c:pt>
                <c:pt idx="3">
                  <c:v>822161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321-4F52-954B-3ED008027D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2626848"/>
        <c:axId val="472631160"/>
      </c:barChart>
      <c:catAx>
        <c:axId val="4726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2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2631160"/>
        <c:crosses val="autoZero"/>
        <c:auto val="1"/>
        <c:lblAlgn val="ctr"/>
        <c:lblOffset val="100"/>
        <c:noMultiLvlLbl val="0"/>
      </c:catAx>
      <c:valAx>
        <c:axId val="47263116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472626848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018947067144615E-2"/>
          <c:y val="0.12979724463179193"/>
          <c:w val="0.9529810529328554"/>
          <c:h val="0.734793665137954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3340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1-C898-4571-AA72-F2B0BAD342BA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3-C898-4571-AA72-F2B0BAD342BA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5-C898-4571-AA72-F2B0BAD342BA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3340">
                <a:noFill/>
              </a:ln>
            </c:spPr>
            <c:extLst>
              <c:ext xmlns:c16="http://schemas.microsoft.com/office/drawing/2014/chart" uri="{C3380CC4-5D6E-409C-BE32-E72D297353CC}">
                <c16:uniqueId val="{00000007-C898-4571-AA72-F2B0BAD342BA}"/>
              </c:ext>
            </c:extLst>
          </c:dPt>
          <c:dLbls>
            <c:dLbl>
              <c:idx val="0"/>
              <c:layout>
                <c:manualLayout>
                  <c:x val="2.926650645366795E-3"/>
                  <c:y val="-0.41617549910345836"/>
                </c:manualLayout>
              </c:layout>
              <c:spPr>
                <a:noFill/>
                <a:ln w="23340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ru-RU" sz="16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8-C898-4571-AA72-F2B0BAD342BA}"/>
                </c:ext>
              </c:extLst>
            </c:dLbl>
            <c:dLbl>
              <c:idx val="1"/>
              <c:layout>
                <c:manualLayout>
                  <c:x val="2.926650645366795E-3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898-4571-AA72-F2B0BAD342BA}"/>
                </c:ext>
              </c:extLst>
            </c:dLbl>
            <c:dLbl>
              <c:idx val="2"/>
              <c:layout>
                <c:manualLayout>
                  <c:x val="0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898-4571-AA72-F2B0BAD342BA}"/>
                </c:ext>
              </c:extLst>
            </c:dLbl>
            <c:dLbl>
              <c:idx val="3"/>
              <c:layout>
                <c:manualLayout>
                  <c:x val="-1.0730928401744313E-16"/>
                  <c:y val="-0.41214002890921875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98-4571-AA72-F2B0BAD342BA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898-4571-AA72-F2B0BAD342BA}"/>
                </c:ext>
              </c:extLst>
            </c:dLbl>
            <c:spPr>
              <a:noFill/>
              <a:ln w="23340">
                <a:noFill/>
              </a:ln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 rtl="0">
                  <a:defRPr lang="ru-RU" sz="1600" b="1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38995</c:v>
                </c:pt>
                <c:pt idx="1">
                  <c:v>42773</c:v>
                </c:pt>
                <c:pt idx="2">
                  <c:v>43958.1</c:v>
                </c:pt>
                <c:pt idx="3">
                  <c:v>46003.9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898-4571-AA72-F2B0BAD342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overlap val="100"/>
        <c:axId val="472631552"/>
        <c:axId val="472631944"/>
      </c:barChart>
      <c:catAx>
        <c:axId val="472631552"/>
        <c:scaling>
          <c:orientation val="minMax"/>
        </c:scaling>
        <c:delete val="0"/>
        <c:axPos val="b"/>
        <c:majorGridlines>
          <c:spPr>
            <a:ln w="8753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8753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2631944"/>
        <c:crosses val="autoZero"/>
        <c:auto val="1"/>
        <c:lblAlgn val="ctr"/>
        <c:lblOffset val="100"/>
        <c:noMultiLvlLbl val="0"/>
      </c:catAx>
      <c:valAx>
        <c:axId val="472631944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72631552"/>
        <c:crosses val="autoZero"/>
        <c:crossBetween val="between"/>
      </c:valAx>
      <c:spPr>
        <a:noFill/>
        <a:ln w="2534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439255347620346E-4"/>
          <c:y val="1.6711726688128967E-2"/>
          <c:w val="0.99869973846048388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4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AEDE-4783-81C6-4F4534D3B98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AEDE-4783-81C6-4F4534D3B98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AEDE-4783-81C6-4F4534D3B98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4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AEDE-4783-81C6-4F4534D3B984}"/>
              </c:ext>
            </c:extLst>
          </c:dPt>
          <c:dLbls>
            <c:dLbl>
              <c:idx val="0"/>
              <c:layout>
                <c:manualLayout>
                  <c:x val="1.4049877063575693E-3"/>
                  <c:y val="-6.4171122994652441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EDE-4783-81C6-4F4534D3B984}"/>
                </c:ext>
              </c:extLst>
            </c:dLbl>
            <c:dLbl>
              <c:idx val="1"/>
              <c:layout>
                <c:manualLayout>
                  <c:x val="4.2149631190727078E-3"/>
                  <c:y val="-7.272727272727272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DE-4783-81C6-4F4534D3B984}"/>
                </c:ext>
              </c:extLst>
            </c:dLbl>
            <c:dLbl>
              <c:idx val="2"/>
              <c:layout>
                <c:manualLayout>
                  <c:x val="4.2149631190726055E-3"/>
                  <c:y val="-8.5561497326203204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DE-4783-81C6-4F4534D3B984}"/>
                </c:ext>
              </c:extLst>
            </c:dLbl>
            <c:dLbl>
              <c:idx val="3"/>
              <c:layout>
                <c:manualLayout>
                  <c:x val="7.0249385317878469E-3"/>
                  <c:y val="-7.2727272727272738E-2"/>
                </c:manualLayout>
              </c:layout>
              <c:spPr>
                <a:noFill/>
                <a:ln w="25288">
                  <a:noFill/>
                </a:ln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1394" b="1" i="0" baseline="0">
                      <a:solidFill>
                        <a:schemeClr val="tx1"/>
                      </a:solidFill>
                      <a:latin typeface="Georgia" panose="02040502050405020303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EDE-4783-81C6-4F4534D3B98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58420</c:v>
                </c:pt>
                <c:pt idx="1">
                  <c:v>89290</c:v>
                </c:pt>
                <c:pt idx="2">
                  <c:v>104469</c:v>
                </c:pt>
                <c:pt idx="3">
                  <c:v>122229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EDE-4783-81C6-4F4534D3B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12863816"/>
        <c:axId val="12860288"/>
      </c:barChart>
      <c:catAx>
        <c:axId val="12863816"/>
        <c:scaling>
          <c:orientation val="minMax"/>
        </c:scaling>
        <c:delete val="0"/>
        <c:axPos val="b"/>
        <c:majorGridlines>
          <c:spPr>
            <a:ln w="910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10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4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860288"/>
        <c:crosses val="autoZero"/>
        <c:auto val="1"/>
        <c:lblAlgn val="ctr"/>
        <c:lblOffset val="100"/>
        <c:noMultiLvlLbl val="0"/>
      </c:catAx>
      <c:valAx>
        <c:axId val="128602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63816"/>
        <c:crosses val="autoZero"/>
        <c:crossBetween val="between"/>
      </c:valAx>
      <c:spPr>
        <a:noFill/>
        <a:ln w="2537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192462716646514E-2"/>
          <c:y val="7.5420911412720518E-2"/>
          <c:w val="0.96480753728335344"/>
          <c:h val="0.818911125438114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2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1-9433-49D6-98BB-367B2CE1751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3-9433-49D6-98BB-367B2CE1751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20">
                <a:noFill/>
              </a:ln>
            </c:spPr>
            <c:extLst>
              <c:ext xmlns:c16="http://schemas.microsoft.com/office/drawing/2014/chart" uri="{C3380CC4-5D6E-409C-BE32-E72D297353CC}">
                <c16:uniqueId val="{00000005-9433-49D6-98BB-367B2CE1751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9433-49D6-98BB-367B2CE17518}"/>
              </c:ext>
            </c:extLst>
          </c:dPt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433-49D6-98BB-367B2CE17518}"/>
                </c:ext>
              </c:extLst>
            </c:dLbl>
            <c:spPr>
              <a:noFill/>
              <a:ln w="2532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2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7448</c:v>
                </c:pt>
                <c:pt idx="1">
                  <c:v>8547</c:v>
                </c:pt>
                <c:pt idx="2">
                  <c:v>8547</c:v>
                </c:pt>
                <c:pt idx="3">
                  <c:v>8547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433-49D6-98BB-367B2CE17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5"/>
        <c:axId val="12861464"/>
        <c:axId val="477956352"/>
      </c:barChart>
      <c:catAx>
        <c:axId val="1286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6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2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7956352"/>
        <c:crosses val="autoZero"/>
        <c:auto val="1"/>
        <c:lblAlgn val="ctr"/>
        <c:lblOffset val="100"/>
        <c:noMultiLvlLbl val="0"/>
      </c:catAx>
      <c:valAx>
        <c:axId val="4779563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2861464"/>
        <c:crosses val="autoZero"/>
        <c:crossBetween val="between"/>
      </c:valAx>
      <c:spPr>
        <a:noFill/>
        <a:ln w="2532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8554380748961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4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1-8168-443C-ACB9-2E85D74E4241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3-8168-443C-ACB9-2E85D74E42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5-8168-443C-ACB9-2E85D74E4241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48">
                <a:noFill/>
              </a:ln>
            </c:spPr>
            <c:extLst>
              <c:ext xmlns:c16="http://schemas.microsoft.com/office/drawing/2014/chart" uri="{C3380CC4-5D6E-409C-BE32-E72D297353CC}">
                <c16:uniqueId val="{00000007-8168-443C-ACB9-2E85D74E4241}"/>
              </c:ext>
            </c:extLst>
          </c:dPt>
          <c:dLbls>
            <c:dLbl>
              <c:idx val="0"/>
              <c:layout>
                <c:manualLayout>
                  <c:x val="-1.3047465856202479E-3"/>
                  <c:y val="-1.8189810504448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8168-443C-ACB9-2E85D74E4241}"/>
                </c:ext>
              </c:extLst>
            </c:dLbl>
            <c:dLbl>
              <c:idx val="1"/>
              <c:layout>
                <c:manualLayout>
                  <c:x val="7.2672352074169234E-3"/>
                  <c:y val="-3.36756703625787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68-443C-ACB9-2E85D74E4241}"/>
                </c:ext>
              </c:extLst>
            </c:dLbl>
            <c:dLbl>
              <c:idx val="2"/>
              <c:layout>
                <c:manualLayout>
                  <c:x val="-2.2004176199704206E-3"/>
                  <c:y val="-2.90921728828504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168-443C-ACB9-2E85D74E4241}"/>
                </c:ext>
              </c:extLst>
            </c:dLbl>
            <c:dLbl>
              <c:idx val="3"/>
              <c:layout>
                <c:manualLayout>
                  <c:x val="-3.8369495137375654E-4"/>
                  <c:y val="-1.68189328168251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168-443C-ACB9-2E85D74E4241}"/>
                </c:ext>
              </c:extLst>
            </c:dLbl>
            <c:spPr>
              <a:noFill/>
              <a:ln w="2514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6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13688</c:v>
                </c:pt>
                <c:pt idx="1">
                  <c:v>14023</c:v>
                </c:pt>
                <c:pt idx="2">
                  <c:v>14822</c:v>
                </c:pt>
                <c:pt idx="3">
                  <c:v>16126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68-443C-ACB9-2E85D74E4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477959096"/>
        <c:axId val="477959880"/>
      </c:barChart>
      <c:catAx>
        <c:axId val="477959096"/>
        <c:scaling>
          <c:orientation val="minMax"/>
        </c:scaling>
        <c:delete val="0"/>
        <c:axPos val="b"/>
        <c:majorGridlines>
          <c:spPr>
            <a:ln w="943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3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48" b="1" i="0" u="none" strike="noStrike" kern="1200" cap="none" spc="120" normalizeH="0" baseline="0">
                <a:solidFill>
                  <a:schemeClr val="tx1"/>
                </a:solidFill>
                <a:latin typeface="Georgia" panose="02040502050405020303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7959880"/>
        <c:crosses val="autoZero"/>
        <c:auto val="1"/>
        <c:lblAlgn val="ctr"/>
        <c:lblOffset val="100"/>
        <c:noMultiLvlLbl val="0"/>
      </c:catAx>
      <c:valAx>
        <c:axId val="47795988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77959096"/>
        <c:crosses val="autoZero"/>
        <c:crossBetween val="between"/>
      </c:valAx>
      <c:spPr>
        <a:noFill/>
        <a:ln w="25305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3.5797216287262849E-4"/>
                  <c:y val="-1.8261597767962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92-4779-B7F2-FFFFE4F37118}"/>
                </c:ext>
              </c:extLst>
            </c:dLbl>
            <c:dLbl>
              <c:idx val="1"/>
              <c:layout>
                <c:manualLayout>
                  <c:x val="2.7196243576241225E-3"/>
                  <c:y val="-2.1634650657264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-5.7408680945459688E-3"/>
                  <c:y val="-2.26654585549194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1.7892869570965944E-4"/>
                  <c:y val="-2.23470977019324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F92-4779-B7F2-FFFFE4F37118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8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17401</c:v>
                </c:pt>
                <c:pt idx="1">
                  <c:v>11742</c:v>
                </c:pt>
                <c:pt idx="2">
                  <c:v>11742</c:v>
                </c:pt>
                <c:pt idx="3">
                  <c:v>11742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477957528"/>
        <c:axId val="477958704"/>
      </c:barChart>
      <c:catAx>
        <c:axId val="477957528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8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7958704"/>
        <c:crosses val="autoZero"/>
        <c:auto val="1"/>
        <c:lblAlgn val="ctr"/>
        <c:lblOffset val="100"/>
        <c:noMultiLvlLbl val="0"/>
      </c:catAx>
      <c:valAx>
        <c:axId val="47795870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77957528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2046161537606933E-2"/>
          <c:y val="3.7308888755950197E-2"/>
          <c:w val="0.97777163878026407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188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1-B8FA-4481-B02D-87E5E2871EF4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3-B8FA-4481-B02D-87E5E2871EF4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5-B8FA-4481-B02D-87E5E2871EF4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188">
                <a:noFill/>
              </a:ln>
            </c:spPr>
            <c:extLst>
              <c:ext xmlns:c16="http://schemas.microsoft.com/office/drawing/2014/chart" uri="{C3380CC4-5D6E-409C-BE32-E72D297353CC}">
                <c16:uniqueId val="{00000007-B8FA-4481-B02D-87E5E2871EF4}"/>
              </c:ext>
            </c:extLst>
          </c:dPt>
          <c:dLbls>
            <c:dLbl>
              <c:idx val="0"/>
              <c:layout>
                <c:manualLayout>
                  <c:x val="6.1883577743010905E-3"/>
                  <c:y val="-7.9790039438698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8FA-4481-B02D-87E5E2871EF4}"/>
                </c:ext>
              </c:extLst>
            </c:dLbl>
            <c:dLbl>
              <c:idx val="1"/>
              <c:layout>
                <c:manualLayout>
                  <c:x val="5.634794545740722E-3"/>
                  <c:y val="-8.81889909585617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8FA-4481-B02D-87E5E2871EF4}"/>
                </c:ext>
              </c:extLst>
            </c:dLbl>
            <c:dLbl>
              <c:idx val="2"/>
              <c:layout>
                <c:manualLayout>
                  <c:x val="1.547128234724244E-3"/>
                  <c:y val="-0.109186369758219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8FA-4481-B02D-87E5E2871EF4}"/>
                </c:ext>
              </c:extLst>
            </c:dLbl>
            <c:dLbl>
              <c:idx val="3"/>
              <c:layout>
                <c:manualLayout>
                  <c:x val="-3.0941788871506584E-3"/>
                  <c:y val="-7.55905636787672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8FA-4481-B02D-87E5E2871EF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8FA-4481-B02D-87E5E2871EF4}"/>
                </c:ext>
              </c:extLst>
            </c:dLbl>
            <c:spPr>
              <a:noFill/>
              <a:ln w="25188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8" b="1" i="0" u="none" strike="noStrike" kern="1200" baseline="0">
                    <a:solidFill>
                      <a:schemeClr val="tx1"/>
                    </a:solidFill>
                    <a:latin typeface="Georgia" panose="02040502050405020303" pitchFamily="18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12070.1</c:v>
                </c:pt>
                <c:pt idx="1">
                  <c:v>11542.1</c:v>
                </c:pt>
                <c:pt idx="2">
                  <c:v>12314</c:v>
                </c:pt>
                <c:pt idx="3">
                  <c:v>12807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8FA-4481-B02D-87E5E2871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477959488"/>
        <c:axId val="477960272"/>
      </c:barChart>
      <c:catAx>
        <c:axId val="477959488"/>
        <c:scaling>
          <c:orientation val="minMax"/>
        </c:scaling>
        <c:delete val="0"/>
        <c:axPos val="b"/>
        <c:majorGridlines>
          <c:spPr>
            <a:ln w="942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2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8" b="1" i="0" u="none" strike="noStrike" kern="1200" cap="none" spc="120" normalizeH="0" baseline="0">
                <a:solidFill>
                  <a:schemeClr val="tx1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7960272"/>
        <c:crosses val="autoZero"/>
        <c:auto val="1"/>
        <c:lblAlgn val="ctr"/>
        <c:lblOffset val="100"/>
        <c:noMultiLvlLbl val="0"/>
      </c:catAx>
      <c:valAx>
        <c:axId val="47796027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7959488"/>
        <c:crosses val="autoZero"/>
        <c:crossBetween val="between"/>
      </c:valAx>
      <c:spPr>
        <a:noFill/>
        <a:ln w="25366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98917738126272E-3"/>
          <c:y val="1.5435553423118345E-3"/>
          <c:w val="0.99712201831854752"/>
          <c:h val="0.882519656285913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337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1-7F03-44BC-B083-6BC922D73D8B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3-7F03-44BC-B083-6BC922D73D8B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337">
                <a:noFill/>
              </a:ln>
            </c:spPr>
            <c:extLst>
              <c:ext xmlns:c16="http://schemas.microsoft.com/office/drawing/2014/chart" uri="{C3380CC4-5D6E-409C-BE32-E72D297353CC}">
                <c16:uniqueId val="{00000005-7F03-44BC-B083-6BC922D73D8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7F03-44BC-B083-6BC922D73D8B}"/>
              </c:ext>
            </c:extLst>
          </c:dPt>
          <c:dLbls>
            <c:dLbl>
              <c:idx val="0"/>
              <c:layout>
                <c:manualLayout>
                  <c:x val="4.8606982565274964E-3"/>
                  <c:y val="-5.8792660639041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03-44BC-B083-6BC922D73D8B}"/>
                </c:ext>
              </c:extLst>
            </c:dLbl>
            <c:dLbl>
              <c:idx val="1"/>
              <c:layout>
                <c:manualLayout>
                  <c:x val="4.8606982565274964E-3"/>
                  <c:y val="-7.139108791883570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36</a:t>
                    </a:r>
                    <a:r>
                      <a:rPr lang="en-US" baseline="0" dirty="0"/>
                      <a:t> 029,8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03-44BC-B083-6BC922D73D8B}"/>
                </c:ext>
              </c:extLst>
            </c:dLbl>
            <c:dLbl>
              <c:idx val="2"/>
              <c:layout>
                <c:manualLayout>
                  <c:x val="1.6202327521757729E-3"/>
                  <c:y val="-6.719161215890419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</a:t>
                    </a:r>
                    <a:r>
                      <a:rPr lang="en-US" baseline="0" dirty="0"/>
                      <a:t> 966,6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03-44BC-B083-6BC922D73D8B}"/>
                </c:ext>
              </c:extLst>
            </c:dLbl>
            <c:dLbl>
              <c:idx val="3"/>
              <c:layout>
                <c:manualLayout>
                  <c:x val="-1.188156959238361E-16"/>
                  <c:y val="-2.93963303195206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03-44BC-B083-6BC922D73D8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03-44BC-B083-6BC922D73D8B}"/>
                </c:ext>
              </c:extLst>
            </c:dLbl>
            <c:spPr>
              <a:noFill/>
              <a:ln w="25337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9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32972</c:v>
                </c:pt>
                <c:pt idx="1">
                  <c:v>36029.800000000003</c:v>
                </c:pt>
                <c:pt idx="2">
                  <c:v>33966.6</c:v>
                </c:pt>
                <c:pt idx="3">
                  <c:v>35164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03-44BC-B083-6BC922D73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7960664"/>
        <c:axId val="477954784"/>
      </c:barChart>
      <c:catAx>
        <c:axId val="477960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7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4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7954784"/>
        <c:crosses val="autoZero"/>
        <c:auto val="1"/>
        <c:lblAlgn val="ctr"/>
        <c:lblOffset val="100"/>
        <c:noMultiLvlLbl val="0"/>
      </c:catAx>
      <c:valAx>
        <c:axId val="47795478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477960664"/>
        <c:crosses val="autoZero"/>
        <c:crossBetween val="between"/>
      </c:valAx>
      <c:spPr>
        <a:noFill/>
        <a:ln w="25337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CF86-4CEB-B2EA-86FEB4ECFE5B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CF86-4CEB-B2EA-86FEB4ECFE5B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CF86-4CEB-B2EA-86FEB4ECFE5B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CF86-4CEB-B2EA-86FEB4ECFE5B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F86-4CEB-B2EA-86FEB4ECFE5B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86-4CEB-B2EA-86FEB4ECFE5B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86-4CEB-B2EA-86FEB4ECFE5B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F86-4CEB-B2EA-86FEB4ECFE5B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1" i="0" u="none" strike="noStrike" kern="1200" baseline="0">
                    <a:solidFill>
                      <a:schemeClr val="lt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44650.6</c:v>
                </c:pt>
                <c:pt idx="1">
                  <c:v>34785</c:v>
                </c:pt>
                <c:pt idx="2">
                  <c:v>4977</c:v>
                </c:pt>
                <c:pt idx="3">
                  <c:v>5176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F86-4CEB-B2EA-86FEB4ECFE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477958312"/>
        <c:axId val="477956744"/>
      </c:barChart>
      <c:catAx>
        <c:axId val="477958312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7956744"/>
        <c:crosses val="autoZero"/>
        <c:auto val="1"/>
        <c:lblAlgn val="ctr"/>
        <c:lblOffset val="100"/>
        <c:noMultiLvlLbl val="0"/>
      </c:catAx>
      <c:valAx>
        <c:axId val="47795674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7958312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854650756220058E-2"/>
          <c:y val="3.7308888755950197E-2"/>
          <c:w val="0.98814534924377995"/>
          <c:h val="0.8235740900583695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030A0"/>
            </a:solidFill>
            <a:ln w="25284"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0472B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1-9C71-474E-B478-FA28A60C8825}"/>
              </c:ext>
            </c:extLst>
          </c:dPt>
          <c:dPt>
            <c:idx val="2"/>
            <c:invertIfNegative val="0"/>
            <c:bubble3D val="0"/>
            <c:spPr>
              <a:solidFill>
                <a:srgbClr val="66CCFF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3-9C71-474E-B478-FA28A60C8825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5-9C71-474E-B478-FA28A60C8825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5284">
                <a:noFill/>
              </a:ln>
            </c:spPr>
            <c:extLst>
              <c:ext xmlns:c16="http://schemas.microsoft.com/office/drawing/2014/chart" uri="{C3380CC4-5D6E-409C-BE32-E72D297353CC}">
                <c16:uniqueId val="{00000007-9C71-474E-B478-FA28A60C8825}"/>
              </c:ext>
            </c:extLst>
          </c:dPt>
          <c:dLbls>
            <c:dLbl>
              <c:idx val="0"/>
              <c:layout>
                <c:manualLayout>
                  <c:x val="6.0744115413819289E-3"/>
                  <c:y val="-6.587751968544780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C71-474E-B478-FA28A60C8825}"/>
                </c:ext>
              </c:extLst>
            </c:dLbl>
            <c:dLbl>
              <c:idx val="1"/>
              <c:layout>
                <c:manualLayout>
                  <c:x val="1.2148823082763858E-2"/>
                  <c:y val="-9.8816279528171735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C71-474E-B478-FA28A60C8825}"/>
                </c:ext>
              </c:extLst>
            </c:dLbl>
            <c:dLbl>
              <c:idx val="2"/>
              <c:layout>
                <c:manualLayout>
                  <c:x val="7.5930144267274107E-3"/>
                  <c:y val="-7.4112209646128788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C71-474E-B478-FA28A60C8825}"/>
                </c:ext>
              </c:extLst>
            </c:dLbl>
            <c:dLbl>
              <c:idx val="3"/>
              <c:layout>
                <c:manualLayout>
                  <c:x val="1.8223234624145674E-2"/>
                  <c:y val="-7.4112209646128857E-2"/>
                </c:manualLayout>
              </c:layout>
              <c:spPr>
                <a:noFill/>
                <a:ln w="25284">
                  <a:noFill/>
                </a:ln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96" b="1" i="0" u="none" strike="noStrike" kern="1200" baseline="0">
                      <a:solidFill>
                        <a:schemeClr val="tx1"/>
                      </a:solidFill>
                      <a:latin typeface="Georgia" panose="02040502050405020303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C71-474E-B478-FA28A60C8825}"/>
                </c:ext>
              </c:extLst>
            </c:dLbl>
            <c:spPr>
              <a:noFill/>
              <a:ln w="2528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3" b="1" i="0" u="none" strike="noStrike" kern="1200" baseline="0">
                    <a:solidFill>
                      <a:schemeClr val="lt1"/>
                    </a:solidFill>
                    <a:latin typeface="Georgia" panose="02040502050405020303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2023 г. (План)</c:v>
                </c:pt>
                <c:pt idx="1">
                  <c:v>2024 г. (План)</c:v>
                </c:pt>
                <c:pt idx="2">
                  <c:v>2025 г. (План)</c:v>
                </c:pt>
                <c:pt idx="3">
                  <c:v>2026 г. (План)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3806.9</c:v>
                </c:pt>
                <c:pt idx="1">
                  <c:v>1768</c:v>
                </c:pt>
                <c:pt idx="2">
                  <c:v>831</c:v>
                </c:pt>
                <c:pt idx="3">
                  <c:v>864.1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71-474E-B478-FA28A60C88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472629200"/>
        <c:axId val="472633512"/>
      </c:barChart>
      <c:catAx>
        <c:axId val="472629200"/>
        <c:scaling>
          <c:orientation val="minMax"/>
        </c:scaling>
        <c:delete val="0"/>
        <c:axPos val="b"/>
        <c:majorGridlines>
          <c:spPr>
            <a:ln w="9481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48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96" b="1" i="0" u="none" strike="noStrike" kern="1200" cap="none" spc="120" normalizeH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2633512"/>
        <c:crosses val="autoZero"/>
        <c:auto val="1"/>
        <c:lblAlgn val="ctr"/>
        <c:lblOffset val="100"/>
        <c:noMultiLvlLbl val="0"/>
      </c:catAx>
      <c:valAx>
        <c:axId val="47263351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2629200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038553915151802E-3"/>
          <c:y val="1.5117437628003872E-2"/>
          <c:w val="0.63036504991405895"/>
          <c:h val="0.948706213891792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FFC0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12-4118-9DE3-EE9B5A57D791}"/>
              </c:ext>
            </c:extLst>
          </c:dPt>
          <c:dPt>
            <c:idx val="1"/>
            <c:bubble3D val="0"/>
            <c:explosion val="3"/>
            <c:spPr>
              <a:solidFill>
                <a:srgbClr val="5B93C5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12-4118-9DE3-EE9B5A57D791}"/>
              </c:ext>
            </c:extLst>
          </c:dPt>
          <c:dPt>
            <c:idx val="2"/>
            <c:bubble3D val="0"/>
            <c:explosion val="2"/>
            <c:spPr>
              <a:solidFill>
                <a:srgbClr val="92D05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12-4118-9DE3-EE9B5A57D791}"/>
              </c:ext>
            </c:extLst>
          </c:dPt>
          <c:dLbls>
            <c:dLbl>
              <c:idx val="3"/>
              <c:layout>
                <c:manualLayout>
                  <c:x val="2.1533619423797111E-3"/>
                  <c:y val="-3.94560251181402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124-4BF3-8198-317A34A1AA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646020</c:v>
                </c:pt>
                <c:pt idx="1">
                  <c:v>94577.1</c:v>
                </c:pt>
                <c:pt idx="2">
                  <c:v>922813.9</c:v>
                </c:pt>
                <c:pt idx="3" formatCode="#,##0">
                  <c:v>2417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12-4118-9DE3-EE9B5A57D79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legend>
      <c:legendPos val="r"/>
      <c:layout>
        <c:manualLayout>
          <c:xMode val="edge"/>
          <c:yMode val="edge"/>
          <c:x val="0.62195911258835979"/>
          <c:y val="5.3948326771653531E-2"/>
          <c:w val="0.36907229285950077"/>
          <c:h val="0.70700691731330578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4184269815188114E-2"/>
          <c:y val="0.10449983747807402"/>
          <c:w val="0.46920343988390667"/>
          <c:h val="0.860728757016979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Сумма</c:v>
                </c:pt>
              </c:strCache>
            </c:strRef>
          </c:tx>
          <c:spPr>
            <a:solidFill>
              <a:srgbClr val="C00000"/>
            </a:solidFill>
          </c:spPr>
          <c:dPt>
            <c:idx val="0"/>
            <c:bubble3D val="0"/>
            <c:spPr>
              <a:solidFill>
                <a:srgbClr val="92D05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01D-482C-B37E-E6C0AC82F7B1}"/>
              </c:ext>
            </c:extLst>
          </c:dPt>
          <c:dPt>
            <c:idx val="1"/>
            <c:bubble3D val="0"/>
            <c:spPr>
              <a:solidFill>
                <a:srgbClr val="E24E3E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01D-482C-B37E-E6C0AC82F7B1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01D-482C-B37E-E6C0AC82F7B1}"/>
              </c:ext>
            </c:extLst>
          </c:dPt>
          <c:dPt>
            <c:idx val="3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001D-482C-B37E-E6C0AC82F7B1}"/>
              </c:ext>
            </c:extLst>
          </c:dPt>
          <c:dPt>
            <c:idx val="4"/>
            <c:bubble3D val="0"/>
            <c:spPr>
              <a:solidFill>
                <a:srgbClr val="007A37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001D-482C-B37E-E6C0AC82F7B1}"/>
              </c:ext>
            </c:extLst>
          </c:dPt>
          <c:dPt>
            <c:idx val="5"/>
            <c:bubble3D val="0"/>
            <c:spPr>
              <a:solidFill>
                <a:srgbClr val="CC99FF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001D-482C-B37E-E6C0AC82F7B1}"/>
              </c:ext>
            </c:extLst>
          </c:dPt>
          <c:dPt>
            <c:idx val="6"/>
            <c:bubble3D val="0"/>
            <c:spPr>
              <a:solidFill>
                <a:srgbClr val="C68B5A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001D-482C-B37E-E6C0AC82F7B1}"/>
              </c:ext>
            </c:extLst>
          </c:dPt>
          <c:dPt>
            <c:idx val="7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0800" dist="25400" dir="5400000" rotWithShape="0">
                  <a:srgbClr val="000000">
                    <a:alpha val="45000"/>
                  </a:srgbClr>
                </a:outerShdw>
              </a:effectLst>
              <a:scene3d>
                <a:camera prst="orthographicFront" fov="0">
                  <a:rot lat="0" lon="0" rev="0"/>
                </a:camera>
                <a:lightRig rig="threePt" dir="t">
                  <a:rot lat="0" lon="0" rev="0"/>
                </a:lightRig>
              </a:scene3d>
              <a:sp3d contourW="9525" prstMaterial="matte">
                <a:bevelT w="0" h="0"/>
                <a:contourClr>
                  <a:scrgbClr r="0" g="0" b="0">
                    <a:shade val="70000"/>
                    <a:satMod val="105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001D-482C-B37E-E6C0AC82F7B1}"/>
              </c:ext>
            </c:extLst>
          </c:dPt>
          <c:dPt>
            <c:idx val="8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11-8E78-4FB8-A0F8-54B6BCE84B45}"/>
              </c:ext>
            </c:extLst>
          </c:dPt>
          <c:dPt>
            <c:idx val="9"/>
            <c:bubble3D val="0"/>
            <c:spPr>
              <a:solidFill>
                <a:srgbClr val="FF33CC"/>
              </a:solidFill>
            </c:spPr>
            <c:extLst>
              <c:ext xmlns:c16="http://schemas.microsoft.com/office/drawing/2014/chart" uri="{C3380CC4-5D6E-409C-BE32-E72D297353CC}">
                <c16:uniqueId val="{00000013-8E78-4FB8-A0F8-54B6BCE84B4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59,4%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1D-482C-B37E-E6C0AC82F7B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6,8%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1D-482C-B37E-E6C0AC82F7B1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11,4%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1D-482C-B37E-E6C0AC82F7B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6,2%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01D-482C-B37E-E6C0AC82F7B1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6,3%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01D-482C-B37E-E6C0AC82F7B1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/>
                      <a:t>4,4%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01D-482C-B37E-E6C0AC82F7B1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en-US" dirty="0"/>
                      <a:t>5,0%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01D-482C-B37E-E6C0AC82F7B1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en-US" dirty="0"/>
                      <a:t>0,4%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01D-482C-B37E-E6C0AC82F7B1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/>
                      <a:t>0,05%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E78-4FB8-A0F8-54B6BCE84B4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r>
                      <a:rPr lang="en-US"/>
                      <a:t>0,05%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E78-4FB8-A0F8-54B6BCE84B45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8E78-4FB8-A0F8-54B6BCE84B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Лист1!$A$2:$A$12</c:f>
              <c:strCache>
                <c:ptCount val="11"/>
                <c:pt idx="0">
                  <c:v>Образование - 1 549 533 тыс. руб.</c:v>
                </c:pt>
                <c:pt idx="1">
                  <c:v>Социальная политика - 176 261,8 тыс. руб.</c:v>
                </c:pt>
                <c:pt idx="2">
                  <c:v>Общегосударственные вопросы - 298 341,1 тыс. руб.</c:v>
                </c:pt>
                <c:pt idx="3">
                  <c:v>Культура, кинематография - 161 524,2 тыс. руб.</c:v>
                </c:pt>
                <c:pt idx="4">
                  <c:v>Национальная экономика - 164 644,6 тыс. руб.</c:v>
                </c:pt>
                <c:pt idx="5">
                  <c:v>Физическая культура и спорт - 115 817,7 тыс. руб.</c:v>
                </c:pt>
                <c:pt idx="6">
                  <c:v>Жилищно-коммунальное хозяйство - 130 004,5 тыс. руб.</c:v>
                </c:pt>
                <c:pt idx="7">
                  <c:v>Национальная безопасность и правоохранительная деятельность - 11 649,9 тыс. руб.</c:v>
                </c:pt>
                <c:pt idx="8">
                  <c:v>Обслуживание государственного (муниципального) долга - 52,9 тыс. руб.</c:v>
                </c:pt>
                <c:pt idx="9">
                  <c:v>Средства массовой информации - 1 375,7 тыс. руб.</c:v>
                </c:pt>
                <c:pt idx="10">
                  <c:v>Охрана окружающей среды - 1 322,3 тыс. руб.</c:v>
                </c:pt>
              </c:strCache>
            </c:strRef>
          </c:cat>
          <c:val>
            <c:numRef>
              <c:f>Лист1!$B$2:$B$12</c:f>
              <c:numCache>
                <c:formatCode>0.00</c:formatCode>
                <c:ptCount val="11"/>
                <c:pt idx="0">
                  <c:v>1549533</c:v>
                </c:pt>
                <c:pt idx="1">
                  <c:v>176261.8</c:v>
                </c:pt>
                <c:pt idx="2">
                  <c:v>298341.09999999998</c:v>
                </c:pt>
                <c:pt idx="3">
                  <c:v>161524.20000000001</c:v>
                </c:pt>
                <c:pt idx="4">
                  <c:v>164644.6</c:v>
                </c:pt>
                <c:pt idx="5">
                  <c:v>115817.7</c:v>
                </c:pt>
                <c:pt idx="6">
                  <c:v>130004.5</c:v>
                </c:pt>
                <c:pt idx="7">
                  <c:v>11649.9</c:v>
                </c:pt>
                <c:pt idx="8">
                  <c:v>52.9</c:v>
                </c:pt>
                <c:pt idx="9">
                  <c:v>1375.7</c:v>
                </c:pt>
                <c:pt idx="10">
                  <c:v>1322.3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01D-482C-B37E-E6C0AC82F7B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b"/>
      <c:layout>
        <c:manualLayout>
          <c:xMode val="edge"/>
          <c:yMode val="edge"/>
          <c:x val="0.47932139650703842"/>
          <c:y val="7.6689010928227053E-2"/>
          <c:w val="0.512073247166839"/>
          <c:h val="0.90273668692683573"/>
        </c:manualLayout>
      </c:layout>
      <c:overlay val="0"/>
      <c:spPr>
        <a:noFill/>
        <a:ln w="25288">
          <a:noFill/>
        </a:ln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3038553915151802E-3"/>
          <c:y val="1.5117437628003872E-2"/>
          <c:w val="0.63036504991405895"/>
          <c:h val="0.948706213891792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3"/>
            <c:spPr>
              <a:solidFill>
                <a:srgbClr val="FFC00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56A-46CE-AA56-8FEC7D56CE5B}"/>
              </c:ext>
            </c:extLst>
          </c:dPt>
          <c:dPt>
            <c:idx val="1"/>
            <c:bubble3D val="0"/>
            <c:explosion val="3"/>
            <c:spPr>
              <a:solidFill>
                <a:srgbClr val="5B93C5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56A-46CE-AA56-8FEC7D56CE5B}"/>
              </c:ext>
            </c:extLst>
          </c:dPt>
          <c:dPt>
            <c:idx val="2"/>
            <c:bubble3D val="0"/>
            <c:explosion val="2"/>
            <c:spPr>
              <a:solidFill>
                <a:srgbClr val="92D050"/>
              </a:solidFill>
              <a:ln w="25272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056A-46CE-AA56-8FEC7D56CE5B}"/>
              </c:ext>
            </c:extLst>
          </c:dPt>
          <c:dLbls>
            <c:dLbl>
              <c:idx val="0"/>
              <c:layout>
                <c:manualLayout>
                  <c:x val="-6.9794936881765718E-2"/>
                  <c:y val="-0.3028018507797911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6A-46CE-AA56-8FEC7D56CE5B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6A-46CE-AA56-8FEC7D56CE5B}"/>
                </c:ext>
              </c:extLst>
            </c:dLbl>
            <c:dLbl>
              <c:idx val="3"/>
              <c:layout>
                <c:manualLayout>
                  <c:x val="2.1533619423797111E-3"/>
                  <c:y val="-3.945602511814028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 -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56A-46CE-AA56-8FEC7D56CE5B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1"/>
            <c:showBubbleSize val="0"/>
            <c:separator> - </c:separator>
            <c:showLeaderLines val="1"/>
            <c:leaderLines>
              <c:spPr>
                <a:ln w="9477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Программные направления расходов</c:v>
                </c:pt>
                <c:pt idx="1">
                  <c:v>Непрограммные направления расходов</c:v>
                </c:pt>
              </c:strCache>
            </c:strRef>
          </c:cat>
          <c:val>
            <c:numRef>
              <c:f>Лист1!$B$2:$B$3</c:f>
              <c:numCache>
                <c:formatCode>#\ ##0.0</c:formatCode>
                <c:ptCount val="2"/>
                <c:pt idx="0">
                  <c:v>2452647.7999999998</c:v>
                </c:pt>
                <c:pt idx="1">
                  <c:v>157879.9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6A-46CE-AA56-8FEC7D56CE5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36">
          <a:noFill/>
        </a:ln>
      </c:spPr>
    </c:plotArea>
    <c:legend>
      <c:legendPos val="r"/>
      <c:layout>
        <c:manualLayout>
          <c:xMode val="edge"/>
          <c:yMode val="edge"/>
          <c:x val="0.62195911258835979"/>
          <c:y val="5.3948326771653531E-2"/>
          <c:w val="0.36907229285950077"/>
          <c:h val="0.70700691731330578"/>
        </c:manualLayout>
      </c:layout>
      <c:overlay val="0"/>
      <c:txPr>
        <a:bodyPr/>
        <a:lstStyle/>
        <a:p>
          <a:pPr>
            <a:defRPr sz="18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hPercent val="4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8.1815042930037246E-2"/>
          <c:w val="0.99510425526489765"/>
          <c:h val="0.912241127856101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EC0DC"/>
            </a:solidFill>
            <a:ln w="10884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00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1-01DB-4B26-9AE8-86D44B0F3384}"/>
              </c:ext>
            </c:extLst>
          </c:dPt>
          <c:dPt>
            <c:idx val="1"/>
            <c:invertIfNegative val="0"/>
            <c:bubble3D val="0"/>
            <c:spPr>
              <a:solidFill>
                <a:srgbClr val="0472B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3-01DB-4B26-9AE8-86D44B0F3384}"/>
              </c:ext>
            </c:extLst>
          </c:dPt>
          <c:dPt>
            <c:idx val="2"/>
            <c:invertIfNegative val="0"/>
            <c:bubble3D val="0"/>
            <c:spPr>
              <a:solidFill>
                <a:srgbClr val="F79443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01DB-4B26-9AE8-86D44B0F3384}"/>
              </c:ext>
            </c:extLst>
          </c:dPt>
          <c:dPt>
            <c:idx val="3"/>
            <c:invertIfNegative val="0"/>
            <c:bubble3D val="0"/>
            <c:spPr>
              <a:solidFill>
                <a:srgbClr val="66CC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7-01DB-4B26-9AE8-86D44B0F3384}"/>
              </c:ext>
            </c:extLst>
          </c:dPt>
          <c:dPt>
            <c:idx val="4"/>
            <c:invertIfNegative val="0"/>
            <c:bubble3D val="0"/>
            <c:spPr>
              <a:solidFill>
                <a:srgbClr val="7030A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9-01DB-4B26-9AE8-86D44B0F3384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B-01DB-4B26-9AE8-86D44B0F3384}"/>
              </c:ext>
            </c:extLst>
          </c:dPt>
          <c:dPt>
            <c:idx val="6"/>
            <c:invertIfNegative val="0"/>
            <c:bubble3D val="0"/>
            <c:spPr>
              <a:solidFill>
                <a:srgbClr val="00FF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D-01DB-4B26-9AE8-86D44B0F3384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F-01DB-4B26-9AE8-86D44B0F3384}"/>
              </c:ext>
            </c:extLst>
          </c:dPt>
          <c:dPt>
            <c:idx val="8"/>
            <c:invertIfNegative val="0"/>
            <c:bubble3D val="0"/>
            <c:spPr>
              <a:solidFill>
                <a:srgbClr val="FF66FF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1-01DB-4B26-9AE8-86D44B0F3384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3-01DB-4B26-9AE8-86D44B0F3384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 w="10884">
                <a:solidFill>
                  <a:srgbClr val="0000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5-01DB-4B26-9AE8-86D44B0F3384}"/>
              </c:ext>
            </c:extLst>
          </c:dPt>
          <c:cat>
            <c:strRef>
              <c:f>Лист1!$A$2:$A$13</c:f>
              <c:strCache>
                <c:ptCount val="12"/>
                <c:pt idx="0">
                  <c:v>Развитие системы образования - 1 341 374,9</c:v>
                </c:pt>
                <c:pt idx="1">
                  <c:v>Развитие и модернизация жилищно-коммунального и дорожного хозяйства  - 512 830,1</c:v>
                </c:pt>
                <c:pt idx="2">
                  <c:v>Развитие культуры  - 192 464,5</c:v>
                </c:pt>
                <c:pt idx="3">
                  <c:v>Развитие и обеспечение эффективности деятельности администрации - 94 596,7</c:v>
                </c:pt>
                <c:pt idx="4">
                  <c:v>Развитие физической культуры и спорта - 85 526,4</c:v>
                </c:pt>
                <c:pt idx="5">
                  <c:v>Развитие молодежной политики - 58 425,5</c:v>
                </c:pt>
                <c:pt idx="6">
                  <c:v>Социальная поддержка населения  - 52 149,6</c:v>
                </c:pt>
                <c:pt idx="7">
                  <c:v>Управление муниципальной собственностью - 51 636,2</c:v>
                </c:pt>
                <c:pt idx="8">
                  <c:v>Формирование современной городской среды- 25 580,9</c:v>
                </c:pt>
                <c:pt idx="9">
                  <c:v>Управление муниципальными финансами - 15 932,1</c:v>
                </c:pt>
                <c:pt idx="10">
                  <c:v>Обеспечение безопасности жизнедеятельности населения - 11 649,9</c:v>
                </c:pt>
                <c:pt idx="11">
                  <c:v>Программа по энергосбережению и повышению энергетической эффективности - 10 481,0</c:v>
                </c:pt>
              </c:strCache>
            </c:strRef>
          </c:cat>
          <c:val>
            <c:numRef>
              <c:f>Лист1!$B$2:$B$13</c:f>
              <c:numCache>
                <c:formatCode>#,##0.0</c:formatCode>
                <c:ptCount val="12"/>
                <c:pt idx="0">
                  <c:v>1341374.8999999999</c:v>
                </c:pt>
                <c:pt idx="1">
                  <c:v>512830.1</c:v>
                </c:pt>
                <c:pt idx="2">
                  <c:v>192464.5</c:v>
                </c:pt>
                <c:pt idx="3">
                  <c:v>94596.7</c:v>
                </c:pt>
                <c:pt idx="4">
                  <c:v>85526.399999999994</c:v>
                </c:pt>
                <c:pt idx="5">
                  <c:v>58425.5</c:v>
                </c:pt>
                <c:pt idx="6">
                  <c:v>52149.599999999999</c:v>
                </c:pt>
                <c:pt idx="7">
                  <c:v>51636.2</c:v>
                </c:pt>
                <c:pt idx="8">
                  <c:v>25580.9</c:v>
                </c:pt>
                <c:pt idx="9">
                  <c:v>15932.1</c:v>
                </c:pt>
                <c:pt idx="10">
                  <c:v>11649.9</c:v>
                </c:pt>
                <c:pt idx="11">
                  <c:v>10481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17-01DB-4B26-9AE8-86D44B0F3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478927928"/>
        <c:axId val="472632728"/>
        <c:axId val="478198664"/>
      </c:bar3DChart>
      <c:catAx>
        <c:axId val="478927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72632728"/>
        <c:crosses val="autoZero"/>
        <c:auto val="1"/>
        <c:lblAlgn val="ctr"/>
        <c:lblOffset val="100"/>
        <c:noMultiLvlLbl val="0"/>
      </c:catAx>
      <c:valAx>
        <c:axId val="47263272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8927928"/>
        <c:crosses val="autoZero"/>
        <c:crossBetween val="between"/>
      </c:valAx>
      <c:serAx>
        <c:axId val="478198664"/>
        <c:scaling>
          <c:orientation val="minMax"/>
        </c:scaling>
        <c:delete val="1"/>
        <c:axPos val="b"/>
        <c:majorTickMark val="out"/>
        <c:minorTickMark val="none"/>
        <c:tickLblPos val="nextTo"/>
        <c:crossAx val="472632728"/>
        <c:crosses val="autoZero"/>
      </c:serAx>
      <c:spPr>
        <a:noFill/>
        <a:ln w="25489">
          <a:noFill/>
        </a:ln>
      </c:spPr>
    </c:plotArea>
    <c:legend>
      <c:legendPos val="r"/>
      <c:layout>
        <c:manualLayout>
          <c:xMode val="edge"/>
          <c:yMode val="edge"/>
          <c:x val="0.36255036410107488"/>
          <c:y val="3.9238095612593886E-2"/>
          <c:w val="0.63406754589908099"/>
          <c:h val="0.59685595279407133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25">
          <a:noFill/>
        </a:ln>
      </c:spPr>
    </c:sideWall>
    <c:backWall>
      <c:thickness val="0"/>
      <c:spPr>
        <a:noFill/>
        <a:ln w="25325">
          <a:noFill/>
        </a:ln>
      </c:spPr>
    </c:backWall>
    <c:plotArea>
      <c:layout>
        <c:manualLayout>
          <c:layoutTarget val="inner"/>
          <c:xMode val="edge"/>
          <c:yMode val="edge"/>
          <c:x val="0.18655651746877555"/>
          <c:y val="0.18135363610749827"/>
          <c:w val="0.75320579477635174"/>
          <c:h val="0.422551357347747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99-40CA-A931-EA7336A2C91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99-40CA-A931-EA7336A2C91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99-40CA-A931-EA7336A2C91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99-40CA-A931-EA7336A2C91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299-40CA-A931-EA7336A2C915}"/>
              </c:ext>
            </c:extLst>
          </c:dPt>
          <c:dLbls>
            <c:dLbl>
              <c:idx val="0"/>
              <c:layout>
                <c:manualLayout>
                  <c:x val="4.1326531774407826E-3"/>
                  <c:y val="-4.4557956502278936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3299-40CA-A931-EA7336A2C915}"/>
                </c:ext>
              </c:extLst>
            </c:dLbl>
            <c:dLbl>
              <c:idx val="1"/>
              <c:layout>
                <c:manualLayout>
                  <c:x val="4.1326531774407826E-3"/>
                  <c:y val="-3.394891923983157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3299-40CA-A931-EA7336A2C915}"/>
                </c:ext>
              </c:extLst>
            </c:dLbl>
            <c:dLbl>
              <c:idx val="2"/>
              <c:layout>
                <c:manualLayout>
                  <c:x val="-5.5102042365877775E-3"/>
                  <c:y val="-2.9705304334852627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3299-40CA-A931-EA7336A2C915}"/>
                </c:ext>
              </c:extLst>
            </c:dLbl>
            <c:dLbl>
              <c:idx val="3"/>
              <c:layout>
                <c:manualLayout>
                  <c:x val="1.3775510591469444E-3"/>
                  <c:y val="-4.8801571407257882E-2"/>
                </c:manualLayout>
              </c:layout>
              <c:spPr>
                <a:noFill/>
                <a:ln w="29938">
                  <a:noFill/>
                </a:ln>
              </c:spPr>
              <c:txPr>
                <a:bodyPr wrap="square" lIns="38100" tIns="19050" rIns="38100" bIns="360000" anchor="t" anchorCtr="1">
                  <a:spAutoFit/>
                </a:bodyPr>
                <a:lstStyle/>
                <a:p>
                  <a:pPr>
                    <a:defRPr sz="1886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3299-40CA-A931-EA7336A2C915}"/>
                </c:ext>
              </c:extLst>
            </c:dLbl>
            <c:spPr>
              <a:noFill/>
              <a:ln w="29938">
                <a:noFill/>
              </a:ln>
            </c:spPr>
            <c:txPr>
              <a:bodyPr wrap="square" lIns="38100" tIns="19050" rIns="38100" bIns="360000" anchor="t" anchorCtr="1">
                <a:spAutoFit/>
              </a:bodyPr>
              <a:lstStyle/>
              <a:p>
                <a:pPr>
                  <a:defRPr sz="1886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83824.600000000006</c:v>
                </c:pt>
                <c:pt idx="1">
                  <c:v>94596.7</c:v>
                </c:pt>
                <c:pt idx="2">
                  <c:v>94668.6</c:v>
                </c:pt>
                <c:pt idx="3">
                  <c:v>97818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3299-40CA-A931-EA7336A2C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9105320"/>
        <c:axId val="479105712"/>
        <c:axId val="478199512"/>
      </c:bar3DChart>
      <c:catAx>
        <c:axId val="47910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26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41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9105712"/>
        <c:crosses val="autoZero"/>
        <c:auto val="1"/>
        <c:lblAlgn val="ctr"/>
        <c:lblOffset val="100"/>
        <c:noMultiLvlLbl val="0"/>
      </c:catAx>
      <c:valAx>
        <c:axId val="47910571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9105320"/>
        <c:crosses val="autoZero"/>
        <c:crossBetween val="between"/>
      </c:valAx>
      <c:serAx>
        <c:axId val="478199512"/>
        <c:scaling>
          <c:orientation val="minMax"/>
        </c:scaling>
        <c:delete val="1"/>
        <c:axPos val="b"/>
        <c:majorTickMark val="out"/>
        <c:minorTickMark val="none"/>
        <c:tickLblPos val="nextTo"/>
        <c:crossAx val="479105712"/>
        <c:crosses val="autoZero"/>
      </c:serAx>
      <c:spPr>
        <a:noFill/>
        <a:ln w="2993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4">
          <a:noFill/>
        </a:ln>
      </c:spPr>
    </c:sideWall>
    <c:backWall>
      <c:thickness val="0"/>
      <c:spPr>
        <a:noFill/>
        <a:ln w="25354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13112160123990374"/>
          <c:w val="0.96048524664647061"/>
          <c:h val="0.7837986434660200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206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CE0-4A22-83C7-EF52B0076B13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E0-4A22-83C7-EF52B0076B1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CE0-4A22-83C7-EF52B0076B1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CE0-4A22-83C7-EF52B0076B13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5CE0-4A22-83C7-EF52B0076B13}"/>
              </c:ext>
            </c:extLst>
          </c:dPt>
          <c:dLbls>
            <c:dLbl>
              <c:idx val="0"/>
              <c:layout>
                <c:manualLayout>
                  <c:x val="4.3984689633755304E-3"/>
                  <c:y val="-6.482992878616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E0-4A22-83C7-EF52B0076B13}"/>
                </c:ext>
              </c:extLst>
            </c:dLbl>
            <c:dLbl>
              <c:idx val="1"/>
              <c:layout>
                <c:manualLayout>
                  <c:x val="2.9323126422503539E-3"/>
                  <c:y val="-3.813525222715882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512</a:t>
                    </a:r>
                    <a:r>
                      <a:rPr lang="en-US" baseline="0" dirty="0"/>
                      <a:t> 830,1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CE0-4A22-83C7-EF52B0076B13}"/>
                </c:ext>
              </c:extLst>
            </c:dLbl>
            <c:dLbl>
              <c:idx val="2"/>
              <c:layout>
                <c:manualLayout>
                  <c:x val="-1.0751688817157936E-16"/>
                  <c:y val="-4.5762302672590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CE0-4A22-83C7-EF52B0076B13}"/>
                </c:ext>
              </c:extLst>
            </c:dLbl>
            <c:dLbl>
              <c:idx val="3"/>
              <c:layout>
                <c:manualLayout>
                  <c:x val="1.4661563211251769E-3"/>
                  <c:y val="-7.6270504454317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CE0-4A22-83C7-EF52B0076B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358619.3</c:v>
                </c:pt>
                <c:pt idx="1">
                  <c:v>512830.1</c:v>
                </c:pt>
                <c:pt idx="2">
                  <c:v>254484.8</c:v>
                </c:pt>
                <c:pt idx="3">
                  <c:v>259680.1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5CE0-4A22-83C7-EF52B0076B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79106104"/>
        <c:axId val="479103360"/>
        <c:axId val="156931376"/>
      </c:bar3DChart>
      <c:catAx>
        <c:axId val="47910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1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9103360"/>
        <c:crosses val="autoZero"/>
        <c:auto val="1"/>
        <c:lblAlgn val="ctr"/>
        <c:lblOffset val="100"/>
        <c:noMultiLvlLbl val="0"/>
      </c:catAx>
      <c:valAx>
        <c:axId val="47910336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79106104"/>
        <c:crosses val="autoZero"/>
        <c:crossBetween val="between"/>
      </c:valAx>
      <c:serAx>
        <c:axId val="156931376"/>
        <c:scaling>
          <c:orientation val="minMax"/>
        </c:scaling>
        <c:delete val="1"/>
        <c:axPos val="b"/>
        <c:majorTickMark val="out"/>
        <c:minorTickMark val="none"/>
        <c:tickLblPos val="nextTo"/>
        <c:crossAx val="479103360"/>
        <c:crosses val="autoZero"/>
      </c:serAx>
      <c:spPr>
        <a:noFill/>
        <a:ln w="2521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70">
          <a:noFill/>
        </a:ln>
      </c:spPr>
    </c:sideWall>
    <c:backWall>
      <c:thickness val="0"/>
      <c:spPr>
        <a:noFill/>
        <a:ln w="25370">
          <a:noFill/>
        </a:ln>
      </c:spPr>
    </c:backWall>
    <c:plotArea>
      <c:layout>
        <c:manualLayout>
          <c:layoutTarget val="inner"/>
          <c:xMode val="edge"/>
          <c:yMode val="edge"/>
          <c:x val="2.5881165968460024E-3"/>
          <c:y val="0.35468809509850768"/>
          <c:w val="0.96537845721930993"/>
          <c:h val="0.3837395668007251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EA-4321-9A22-27C4A28A8459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EA-4321-9A22-27C4A28A8459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EA-4321-9A22-27C4A28A8459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EA-4321-9A22-27C4A28A8459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EA-4321-9A22-27C4A28A8459}"/>
              </c:ext>
            </c:extLst>
          </c:dPt>
          <c:dLbls>
            <c:dLbl>
              <c:idx val="0"/>
              <c:layout>
                <c:manualLayout>
                  <c:x val="2.0986550743236382E-2"/>
                  <c:y val="-0.24844902698560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EA-4321-9A22-27C4A28A8459}"/>
                </c:ext>
              </c:extLst>
            </c:dLbl>
            <c:dLbl>
              <c:idx val="1"/>
              <c:layout>
                <c:manualLayout>
                  <c:x val="1.9680680410623364E-2"/>
                  <c:y val="-0.24107597395284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AEA-4321-9A22-27C4A28A8459}"/>
                </c:ext>
              </c:extLst>
            </c:dLbl>
            <c:dLbl>
              <c:idx val="2"/>
              <c:layout>
                <c:manualLayout>
                  <c:x val="2.0629606776033781E-2"/>
                  <c:y val="-0.247094284903272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AEA-4321-9A22-27C4A28A8459}"/>
                </c:ext>
              </c:extLst>
            </c:dLbl>
            <c:dLbl>
              <c:idx val="3"/>
              <c:layout>
                <c:manualLayout>
                  <c:x val="1.5320563709428137E-2"/>
                  <c:y val="-0.243123903647976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AEA-4321-9A22-27C4A28A8459}"/>
                </c:ext>
              </c:extLst>
            </c:dLbl>
            <c:dLbl>
              <c:idx val="4"/>
              <c:layout>
                <c:manualLayout>
                  <c:x val="1.0554089709762533E-2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AEA-4321-9A22-27C4A28A8459}"/>
                </c:ext>
              </c:extLst>
            </c:dLbl>
            <c:spPr>
              <a:noFill/>
              <a:ln w="29983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3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13909.1</c:v>
                </c:pt>
                <c:pt idx="1">
                  <c:v>15932.1</c:v>
                </c:pt>
                <c:pt idx="2">
                  <c:v>16955.8</c:v>
                </c:pt>
                <c:pt idx="3">
                  <c:v>17554.099999999999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AEA-4321-9A22-27C4A28A8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79104536"/>
        <c:axId val="479104928"/>
        <c:axId val="0"/>
      </c:bar3DChart>
      <c:catAx>
        <c:axId val="479104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214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8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79104928"/>
        <c:crosses val="autoZero"/>
        <c:auto val="1"/>
        <c:lblAlgn val="ctr"/>
        <c:lblOffset val="100"/>
        <c:noMultiLvlLbl val="0"/>
      </c:catAx>
      <c:valAx>
        <c:axId val="479104928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479104536"/>
        <c:crosses val="autoZero"/>
        <c:crossBetween val="between"/>
      </c:valAx>
      <c:spPr>
        <a:noFill/>
        <a:ln w="256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.10220123060566139"/>
          <c:y val="0.27355311355311357"/>
          <c:w val="0.88068901287397761"/>
          <c:h val="0.6395735917625681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DB-49FF-ADFE-DA97835C9B4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DB-49FF-ADFE-DA97835C9B4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DB-49FF-ADFE-DA97835C9B4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7DB-49FF-ADFE-DA97835C9B4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C7DB-49FF-ADFE-DA97835C9B43}"/>
              </c:ext>
            </c:extLst>
          </c:dPt>
          <c:dLbls>
            <c:dLbl>
              <c:idx val="0"/>
              <c:layout>
                <c:manualLayout>
                  <c:x val="9.0480683976975167E-3"/>
                  <c:y val="-3.7558685446009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DB-49FF-ADFE-DA97835C9B43}"/>
                </c:ext>
              </c:extLst>
            </c:dLbl>
            <c:dLbl>
              <c:idx val="1"/>
              <c:layout>
                <c:manualLayout>
                  <c:x val="7.5400569980812078E-3"/>
                  <c:y val="-4.2253521126760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DB-49FF-ADFE-DA97835C9B43}"/>
                </c:ext>
              </c:extLst>
            </c:dLbl>
            <c:dLbl>
              <c:idx val="2"/>
              <c:layout>
                <c:manualLayout>
                  <c:x val="2.0914519741039951E-2"/>
                  <c:y val="-5.2699474888496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DB-49FF-ADFE-DA97835C9B43}"/>
                </c:ext>
              </c:extLst>
            </c:dLbl>
            <c:dLbl>
              <c:idx val="3"/>
              <c:layout>
                <c:manualLayout>
                  <c:x val="1.6910470085293613E-2"/>
                  <c:y val="-5.595652311429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7DB-49FF-ADFE-DA97835C9B43}"/>
                </c:ext>
              </c:extLst>
            </c:dLbl>
            <c:dLbl>
              <c:idx val="4"/>
              <c:layout>
                <c:manualLayout>
                  <c:x val="-3.016022799232616E-3"/>
                  <c:y val="-5.16431924882629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7DB-49FF-ADFE-DA97835C9B43}"/>
                </c:ext>
              </c:extLst>
            </c:dLbl>
            <c:spPr>
              <a:noFill/>
              <a:ln w="30666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4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114347.6</c:v>
                </c:pt>
                <c:pt idx="1">
                  <c:v>51636.2</c:v>
                </c:pt>
                <c:pt idx="2">
                  <c:v>19120.099999999999</c:v>
                </c:pt>
                <c:pt idx="3">
                  <c:v>19661.099999999999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C7DB-49FF-ADFE-DA97835C9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60344"/>
        <c:axId val="480057600"/>
        <c:axId val="189816104"/>
      </c:bar3DChart>
      <c:catAx>
        <c:axId val="480060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46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4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7600"/>
        <c:crosses val="autoZero"/>
        <c:auto val="1"/>
        <c:lblAlgn val="ctr"/>
        <c:lblOffset val="100"/>
        <c:noMultiLvlLbl val="0"/>
      </c:catAx>
      <c:valAx>
        <c:axId val="480057600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480060344"/>
        <c:crosses val="autoZero"/>
        <c:crossBetween val="between"/>
      </c:valAx>
      <c:serAx>
        <c:axId val="189816104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57600"/>
        <c:crosses val="autoZero"/>
      </c:serAx>
      <c:spPr>
        <a:noFill/>
        <a:ln w="26818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51">
          <a:noFill/>
        </a:ln>
      </c:spPr>
    </c:sideWall>
    <c:backWall>
      <c:thickness val="0"/>
      <c:spPr>
        <a:noFill/>
        <a:ln w="25351">
          <a:noFill/>
        </a:ln>
      </c:spPr>
    </c:backWall>
    <c:plotArea>
      <c:layout>
        <c:manualLayout>
          <c:layoutTarget val="inner"/>
          <c:xMode val="edge"/>
          <c:yMode val="edge"/>
          <c:x val="3.5982472848653836E-2"/>
          <c:y val="2.0751057429308443E-2"/>
          <c:w val="0.95875379838397479"/>
          <c:h val="0.8860725901723618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1-8741-41B9-9234-592EB36C32F3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3-8741-41B9-9234-592EB36C32F3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5-8741-41B9-9234-592EB36C32F3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7-8741-41B9-9234-592EB36C32F3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  <a:scene3d>
                <a:camera prst="orthographicFront"/>
                <a:lightRig rig="threePt" dir="t"/>
              </a:scene3d>
              <a:sp3d/>
            </c:spPr>
            <c:extLst>
              <c:ext xmlns:c16="http://schemas.microsoft.com/office/drawing/2014/chart" uri="{C3380CC4-5D6E-409C-BE32-E72D297353CC}">
                <c16:uniqueId val="{00000009-8741-41B9-9234-592EB36C32F3}"/>
              </c:ext>
            </c:extLst>
          </c:dPt>
          <c:dLbls>
            <c:dLbl>
              <c:idx val="0"/>
              <c:layout>
                <c:manualLayout>
                  <c:x val="2.4950651392687651E-2"/>
                  <c:y val="-0.1216615448751566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741-41B9-9234-592EB36C32F3}"/>
                </c:ext>
              </c:extLst>
            </c:dLbl>
            <c:dLbl>
              <c:idx val="1"/>
              <c:layout>
                <c:manualLayout>
                  <c:x val="2.3704073093306698E-2"/>
                  <c:y val="-0.11200550421307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741-41B9-9234-592EB36C32F3}"/>
                </c:ext>
              </c:extLst>
            </c:dLbl>
            <c:dLbl>
              <c:idx val="2"/>
              <c:layout>
                <c:manualLayout>
                  <c:x val="1.1339632484296952E-2"/>
                  <c:y val="-9.70761151782329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741-41B9-9234-592EB36C32F3}"/>
                </c:ext>
              </c:extLst>
            </c:dLbl>
            <c:dLbl>
              <c:idx val="3"/>
              <c:layout>
                <c:manualLayout>
                  <c:x val="1.8768542698738674E-2"/>
                  <c:y val="-0.10717769149417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741-41B9-9234-592EB36C32F3}"/>
                </c:ext>
              </c:extLst>
            </c:dLbl>
            <c:dLbl>
              <c:idx val="4"/>
              <c:layout>
                <c:manualLayout>
                  <c:x val="1.5882470717163586E-3"/>
                  <c:y val="-3.3796023321917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741-41B9-9234-592EB36C32F3}"/>
                </c:ext>
              </c:extLst>
            </c:dLbl>
            <c:spPr>
              <a:noFill/>
              <a:ln w="27122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47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1133919.8999999999</c:v>
                </c:pt>
                <c:pt idx="1">
                  <c:v>1341374.8999999999</c:v>
                </c:pt>
                <c:pt idx="2">
                  <c:v>1354631.9</c:v>
                </c:pt>
                <c:pt idx="3">
                  <c:v>1412290.7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8741-41B9-9234-592EB36C32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53680"/>
        <c:axId val="480057992"/>
        <c:axId val="189818648"/>
      </c:bar3DChart>
      <c:catAx>
        <c:axId val="48005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0113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73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7992"/>
        <c:crosses val="autoZero"/>
        <c:auto val="1"/>
        <c:lblAlgn val="ctr"/>
        <c:lblOffset val="100"/>
        <c:noMultiLvlLbl val="0"/>
      </c:catAx>
      <c:valAx>
        <c:axId val="48005799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053680"/>
        <c:crosses val="autoZero"/>
        <c:crossBetween val="between"/>
      </c:valAx>
      <c:serAx>
        <c:axId val="189818648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57992"/>
        <c:crosses val="autoZero"/>
      </c:serAx>
      <c:spPr>
        <a:noFill/>
        <a:ln w="22731">
          <a:noFill/>
        </a:ln>
      </c:spPr>
    </c:plotArea>
    <c:plotVisOnly val="1"/>
    <c:dispBlanksAs val="gap"/>
    <c:showDLblsOverMax val="0"/>
  </c:chart>
  <c:spPr>
    <a:noFill/>
    <a:ln>
      <a:noFill/>
    </a:ln>
    <a:effectLst>
      <a:glow rad="127000">
        <a:schemeClr val="bg1"/>
      </a:glow>
    </a:effectLst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4.203129111838836E-2"/>
          <c:w val="0.99493845409491566"/>
          <c:h val="0.81847883727235071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6-4FF9-89B7-B22682DB06F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6-4FF9-89B7-B22682DB06F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96-4FF9-89B7-B22682DB06F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96-4FF9-89B7-B22682DB06F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31881">
                <a:noFill/>
              </a:ln>
            </c:spPr>
            <c:extLst>
              <c:ext xmlns:c16="http://schemas.microsoft.com/office/drawing/2014/chart" uri="{C3380CC4-5D6E-409C-BE32-E72D297353CC}">
                <c16:uniqueId val="{00000009-1A96-4FF9-89B7-B22682DB06F5}"/>
              </c:ext>
            </c:extLst>
          </c:dPt>
          <c:dLbls>
            <c:dLbl>
              <c:idx val="0"/>
              <c:layout>
                <c:manualLayout>
                  <c:x val="1.3238457029688317E-3"/>
                  <c:y val="-7.480126522646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6-4FF9-89B7-B22682DB06F5}"/>
                </c:ext>
              </c:extLst>
            </c:dLbl>
            <c:dLbl>
              <c:idx val="1"/>
              <c:layout>
                <c:manualLayout>
                  <c:x val="1.1382988249149429E-2"/>
                  <c:y val="-8.07568566124356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6-4FF9-89B7-B22682DB06F5}"/>
                </c:ext>
              </c:extLst>
            </c:dLbl>
            <c:dLbl>
              <c:idx val="2"/>
              <c:layout>
                <c:manualLayout>
                  <c:x val="1.5090485896196014E-2"/>
                  <c:y val="-9.3108361454818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96-4FF9-89B7-B22682DB06F5}"/>
                </c:ext>
              </c:extLst>
            </c:dLbl>
            <c:dLbl>
              <c:idx val="3"/>
              <c:layout>
                <c:manualLayout>
                  <c:x val="1.1911171412688161E-2"/>
                  <c:y val="-7.1121109861267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96-4FF9-89B7-B22682DB06F5}"/>
                </c:ext>
              </c:extLst>
            </c:dLbl>
            <c:dLbl>
              <c:idx val="4"/>
              <c:layout>
                <c:manualLayout>
                  <c:x val="0"/>
                  <c:y val="-3.8600723763570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96-4FF9-89B7-B22682DB06F5}"/>
                </c:ext>
              </c:extLst>
            </c:dLbl>
            <c:spPr>
              <a:noFill/>
              <a:ln w="3188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20037.7</c:v>
                </c:pt>
                <c:pt idx="1">
                  <c:v>58425.5</c:v>
                </c:pt>
                <c:pt idx="2">
                  <c:v>22650.9</c:v>
                </c:pt>
                <c:pt idx="3">
                  <c:v>23378.3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1A96-4FF9-89B7-B22682DB06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54072"/>
        <c:axId val="480056424"/>
        <c:axId val="189814832"/>
      </c:bar3DChart>
      <c:catAx>
        <c:axId val="480054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6424"/>
        <c:crosses val="autoZero"/>
        <c:auto val="1"/>
        <c:lblAlgn val="ctr"/>
        <c:lblOffset val="100"/>
        <c:noMultiLvlLbl val="0"/>
      </c:catAx>
      <c:valAx>
        <c:axId val="480056424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480054072"/>
        <c:crosses val="autoZero"/>
        <c:crossBetween val="between"/>
      </c:valAx>
      <c:serAx>
        <c:axId val="189814832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56424"/>
        <c:crosses val="autoZero"/>
      </c:serAx>
      <c:spPr>
        <a:noFill/>
        <a:ln w="2681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6">
          <a:noFill/>
        </a:ln>
      </c:spPr>
    </c:sideWall>
    <c:backWall>
      <c:thickness val="0"/>
      <c:spPr>
        <a:noFill/>
        <a:ln w="25366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1.6434943899555487E-3"/>
          <c:w val="0.99493845409491566"/>
          <c:h val="0.8179110034417734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460-489C-A46A-CFA19A60DA9D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60-489C-A46A-CFA19A60DA9D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60-489C-A46A-CFA19A60DA9D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460-489C-A46A-CFA19A60DA9D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/>
              </a:solidFill>
              <a:ln w="31881">
                <a:noFill/>
              </a:ln>
            </c:spPr>
            <c:extLst>
              <c:ext xmlns:c16="http://schemas.microsoft.com/office/drawing/2014/chart" uri="{C3380CC4-5D6E-409C-BE32-E72D297353CC}">
                <c16:uniqueId val="{00000009-A460-489C-A46A-CFA19A60DA9D}"/>
              </c:ext>
            </c:extLst>
          </c:dPt>
          <c:dLbls>
            <c:dLbl>
              <c:idx val="0"/>
              <c:layout>
                <c:manualLayout>
                  <c:x val="1.3238457029688317E-3"/>
                  <c:y val="-7.48012652264621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460-489C-A46A-CFA19A60DA9D}"/>
                </c:ext>
              </c:extLst>
            </c:dLbl>
            <c:dLbl>
              <c:idx val="1"/>
              <c:layout>
                <c:manualLayout>
                  <c:x val="1.1382988249149429E-2"/>
                  <c:y val="-8.075685661243568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192</a:t>
                    </a:r>
                    <a:r>
                      <a:rPr lang="en-US" baseline="0" dirty="0"/>
                      <a:t> 464,5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60-489C-A46A-CFA19A60DA9D}"/>
                </c:ext>
              </c:extLst>
            </c:dLbl>
            <c:dLbl>
              <c:idx val="2"/>
              <c:layout>
                <c:manualLayout>
                  <c:x val="1.5090485896196014E-2"/>
                  <c:y val="-9.31083614548182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60-489C-A46A-CFA19A60DA9D}"/>
                </c:ext>
              </c:extLst>
            </c:dLbl>
            <c:dLbl>
              <c:idx val="3"/>
              <c:layout>
                <c:manualLayout>
                  <c:x val="1.1911171412688161E-2"/>
                  <c:y val="-7.11211098612673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60-489C-A46A-CFA19A60DA9D}"/>
                </c:ext>
              </c:extLst>
            </c:dLbl>
            <c:dLbl>
              <c:idx val="4"/>
              <c:layout>
                <c:manualLayout>
                  <c:x val="0"/>
                  <c:y val="-3.8600723763570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60-489C-A46A-CFA19A60DA9D}"/>
                </c:ext>
              </c:extLst>
            </c:dLbl>
            <c:spPr>
              <a:noFill/>
              <a:ln w="31881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7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162256</c:v>
                </c:pt>
                <c:pt idx="1">
                  <c:v>192464.5</c:v>
                </c:pt>
                <c:pt idx="2">
                  <c:v>193897</c:v>
                </c:pt>
                <c:pt idx="3">
                  <c:v>203970.7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A460-489C-A46A-CFA19A60DA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58384"/>
        <c:axId val="480054464"/>
        <c:axId val="189819920"/>
      </c:bar3DChart>
      <c:catAx>
        <c:axId val="48005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907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95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4464"/>
        <c:crosses val="autoZero"/>
        <c:auto val="1"/>
        <c:lblAlgn val="ctr"/>
        <c:lblOffset val="100"/>
        <c:noMultiLvlLbl val="0"/>
      </c:catAx>
      <c:valAx>
        <c:axId val="48005446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058384"/>
        <c:crosses val="autoZero"/>
        <c:crossBetween val="between"/>
      </c:valAx>
      <c:serAx>
        <c:axId val="189819920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54464"/>
        <c:crosses val="autoZero"/>
      </c:serAx>
      <c:spPr>
        <a:noFill/>
        <a:ln w="2681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23">
          <a:noFill/>
        </a:ln>
      </c:spPr>
    </c:sideWall>
    <c:backWall>
      <c:thickness val="0"/>
      <c:spPr>
        <a:noFill/>
        <a:ln w="25323">
          <a:noFill/>
        </a:ln>
      </c:spPr>
    </c:backWall>
    <c:plotArea>
      <c:layout>
        <c:manualLayout>
          <c:layoutTarget val="inner"/>
          <c:xMode val="edge"/>
          <c:yMode val="edge"/>
          <c:x val="1.0873086475278366E-2"/>
          <c:y val="3.4025978771215083E-2"/>
          <c:w val="0.92280832178632033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5182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1-4D59-4D52-B5FC-87A5186BF041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3-4D59-4D52-B5FC-87A5186BF04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5182">
                <a:noFill/>
              </a:ln>
            </c:spPr>
            <c:extLst>
              <c:ext xmlns:c16="http://schemas.microsoft.com/office/drawing/2014/chart" uri="{C3380CC4-5D6E-409C-BE32-E72D297353CC}">
                <c16:uniqueId val="{00000005-4D59-4D52-B5FC-87A5186BF041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4D59-4D52-B5FC-87A5186BF041}"/>
              </c:ext>
            </c:extLst>
          </c:dPt>
          <c:dLbls>
            <c:dLbl>
              <c:idx val="0"/>
              <c:layout>
                <c:manualLayout>
                  <c:x val="1.7996866561311782E-3"/>
                  <c:y val="-1.85614849187935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59-4D52-B5FC-87A5186BF041}"/>
                </c:ext>
              </c:extLst>
            </c:dLbl>
            <c:dLbl>
              <c:idx val="1"/>
              <c:layout>
                <c:manualLayout>
                  <c:x val="7.1987466245246471E-3"/>
                  <c:y val="-3.71229698375870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59-4D52-B5FC-87A5186BF041}"/>
                </c:ext>
              </c:extLst>
            </c:dLbl>
            <c:dLbl>
              <c:idx val="2"/>
              <c:layout>
                <c:manualLayout>
                  <c:x val="0"/>
                  <c:y val="-3.7122969837587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59-4D52-B5FC-87A5186BF041}"/>
                </c:ext>
              </c:extLst>
            </c:dLbl>
            <c:dLbl>
              <c:idx val="3"/>
              <c:layout>
                <c:manualLayout>
                  <c:x val="3.5993733122622242E-3"/>
                  <c:y val="-6.4965197215777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59-4D52-B5FC-87A5186BF04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59-4D52-B5FC-87A5186BF041}"/>
                </c:ext>
              </c:extLst>
            </c:dLbl>
            <c:spPr>
              <a:noFill/>
              <a:ln w="25182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84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75248.2</c:v>
                </c:pt>
                <c:pt idx="1">
                  <c:v>85526.399999999994</c:v>
                </c:pt>
                <c:pt idx="2">
                  <c:v>86713.1</c:v>
                </c:pt>
                <c:pt idx="3">
                  <c:v>89132.4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4D59-4D52-B5FC-87A5186BF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60736"/>
        <c:axId val="480061128"/>
        <c:axId val="189812288"/>
      </c:bar3DChart>
      <c:catAx>
        <c:axId val="480060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14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84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61128"/>
        <c:crosses val="autoZero"/>
        <c:auto val="1"/>
        <c:lblAlgn val="ctr"/>
        <c:lblOffset val="100"/>
        <c:noMultiLvlLbl val="0"/>
      </c:catAx>
      <c:valAx>
        <c:axId val="480061128"/>
        <c:scaling>
          <c:orientation val="minMax"/>
        </c:scaling>
        <c:delete val="1"/>
        <c:axPos val="l"/>
        <c:numFmt formatCode="#,##0.00" sourceLinked="1"/>
        <c:majorTickMark val="out"/>
        <c:minorTickMark val="none"/>
        <c:tickLblPos val="nextTo"/>
        <c:crossAx val="480060736"/>
        <c:crosses val="autoZero"/>
        <c:crossBetween val="between"/>
      </c:valAx>
      <c:serAx>
        <c:axId val="189812288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61128"/>
        <c:crosses val="autoZero"/>
      </c:serAx>
      <c:spPr>
        <a:noFill/>
        <a:ln w="2518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100"/>
      <c:rAngAx val="0"/>
    </c:view3D>
    <c:floor>
      <c:thickness val="0"/>
    </c:floor>
    <c:sideWall>
      <c:thickness val="0"/>
      <c:spPr>
        <a:noFill/>
        <a:ln w="25363">
          <a:noFill/>
        </a:ln>
      </c:spPr>
    </c:sideWall>
    <c:backWall>
      <c:thickness val="0"/>
      <c:spPr>
        <a:noFill/>
        <a:ln w="25363">
          <a:noFill/>
        </a:ln>
      </c:spPr>
    </c:backWall>
    <c:plotArea>
      <c:layout>
        <c:manualLayout>
          <c:layoutTarget val="inner"/>
          <c:xMode val="edge"/>
          <c:yMode val="edge"/>
          <c:x val="3.0956472967059827E-2"/>
          <c:y val="7.478560388714979E-2"/>
          <c:w val="0.96480753728335344"/>
          <c:h val="0.84211768867786618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DDDDD"/>
            </a:solidFill>
            <a:ln w="29664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7030A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1-E637-4B9D-AFDD-6EBCA1EA9BA8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3-E637-4B9D-AFDD-6EBCA1EA9BA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 w="29664">
                <a:noFill/>
              </a:ln>
            </c:spPr>
            <c:extLst>
              <c:ext xmlns:c16="http://schemas.microsoft.com/office/drawing/2014/chart" uri="{C3380CC4-5D6E-409C-BE32-E72D297353CC}">
                <c16:uniqueId val="{00000005-E637-4B9D-AFDD-6EBCA1EA9BA8}"/>
              </c:ext>
            </c:extLst>
          </c:dPt>
          <c:dPt>
            <c:idx val="3"/>
            <c:invertIfNegative val="0"/>
            <c:bubble3D val="0"/>
            <c:spPr>
              <a:solidFill>
                <a:srgbClr val="F79443"/>
              </a:solidFill>
              <a:ln w="0">
                <a:solidFill>
                  <a:schemeClr val="accent1"/>
                </a:solidFill>
              </a:ln>
              <a:effectLst/>
              <a:scene3d>
                <a:camera prst="orthographicFront"/>
                <a:lightRig rig="threePt" dir="t"/>
              </a:scene3d>
              <a:sp3d>
                <a:bevelT w="0" prst="coolSlant"/>
              </a:sp3d>
            </c:spPr>
            <c:extLst>
              <c:ext xmlns:c16="http://schemas.microsoft.com/office/drawing/2014/chart" uri="{C3380CC4-5D6E-409C-BE32-E72D297353CC}">
                <c16:uniqueId val="{00000007-E637-4B9D-AFDD-6EBCA1EA9BA8}"/>
              </c:ext>
            </c:extLst>
          </c:dPt>
          <c:dLbls>
            <c:dLbl>
              <c:idx val="0"/>
              <c:layout>
                <c:manualLayout>
                  <c:x val="0"/>
                  <c:y val="-4.17875874413493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637-4B9D-AFDD-6EBCA1EA9BA8}"/>
                </c:ext>
              </c:extLst>
            </c:dLbl>
            <c:dLbl>
              <c:idx val="1"/>
              <c:layout>
                <c:manualLayout>
                  <c:x val="1.9596588033427664E-3"/>
                  <c:y val="-1.3929195813783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637-4B9D-AFDD-6EBCA1EA9BA8}"/>
                </c:ext>
              </c:extLst>
            </c:dLbl>
            <c:dLbl>
              <c:idx val="2"/>
              <c:layout>
                <c:manualLayout>
                  <c:x val="9.7982940167141916E-3"/>
                  <c:y val="-6.5002913797654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637-4B9D-AFDD-6EBCA1EA9BA8}"/>
                </c:ext>
              </c:extLst>
            </c:dLbl>
            <c:dLbl>
              <c:idx val="3"/>
              <c:layout>
                <c:manualLayout>
                  <c:x val="-5.8789764100285156E-3"/>
                  <c:y val="-4.1787587441349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637-4B9D-AFDD-6EBCA1EA9BA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637-4B9D-AFDD-6EBCA1EA9BA8}"/>
                </c:ext>
              </c:extLst>
            </c:dLbl>
            <c:spPr>
              <a:noFill/>
              <a:ln w="29664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33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53321.4</c:v>
                </c:pt>
                <c:pt idx="1">
                  <c:v>52149.599999999999</c:v>
                </c:pt>
                <c:pt idx="2">
                  <c:v>1774.8</c:v>
                </c:pt>
                <c:pt idx="3">
                  <c:v>1774.8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9-E637-4B9D-AFDD-6EBCA1EA9B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054856"/>
        <c:axId val="480055248"/>
        <c:axId val="189813984"/>
      </c:bar3DChart>
      <c:catAx>
        <c:axId val="48005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1108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33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5248"/>
        <c:crosses val="autoZero"/>
        <c:auto val="1"/>
        <c:lblAlgn val="ctr"/>
        <c:lblOffset val="100"/>
        <c:noMultiLvlLbl val="0"/>
      </c:catAx>
      <c:valAx>
        <c:axId val="480055248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054856"/>
        <c:crosses val="autoZero"/>
        <c:crossBetween val="between"/>
      </c:valAx>
      <c:serAx>
        <c:axId val="189813984"/>
        <c:scaling>
          <c:orientation val="minMax"/>
        </c:scaling>
        <c:delete val="1"/>
        <c:axPos val="b"/>
        <c:majorTickMark val="out"/>
        <c:minorTickMark val="none"/>
        <c:tickLblPos val="nextTo"/>
        <c:crossAx val="480055248"/>
        <c:crosses val="autoZero"/>
      </c:serAx>
      <c:spPr>
        <a:noFill/>
        <a:ln w="29664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0"/>
          <c:y val="0.33712041405273446"/>
          <c:w val="0.95866932801064542"/>
          <c:h val="0.59147758687039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68F-4832-94E0-3D43619E9D76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68F-4832-94E0-3D43619E9D76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68F-4832-94E0-3D43619E9D76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268F-4832-94E0-3D43619E9D76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268F-4832-94E0-3D43619E9D76}"/>
              </c:ext>
            </c:extLst>
          </c:dPt>
          <c:dLbls>
            <c:dLbl>
              <c:idx val="0"/>
              <c:layout>
                <c:manualLayout>
                  <c:x val="2.2117185643339077E-2"/>
                  <c:y val="-0.1628233577446175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68F-4832-94E0-3D43619E9D76}"/>
                </c:ext>
              </c:extLst>
            </c:dLbl>
            <c:dLbl>
              <c:idx val="1"/>
              <c:layout>
                <c:manualLayout>
                  <c:x val="2.0265605408922818E-2"/>
                  <c:y val="-0.311084524584277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68F-4832-94E0-3D43619E9D76}"/>
                </c:ext>
              </c:extLst>
            </c:dLbl>
            <c:dLbl>
              <c:idx val="2"/>
              <c:layout>
                <c:manualLayout>
                  <c:x val="1.6749841960564751E-2"/>
                  <c:y val="-0.351686194665038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8F-4832-94E0-3D43619E9D76}"/>
                </c:ext>
              </c:extLst>
            </c:dLbl>
            <c:dLbl>
              <c:idx val="3"/>
              <c:layout>
                <c:manualLayout>
                  <c:x val="1.0798121466963063E-2"/>
                  <c:y val="-0.3245177293211998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8F-4832-94E0-3D43619E9D76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68F-4832-94E0-3D43619E9D76}"/>
                </c:ext>
              </c:extLst>
            </c:dLbl>
            <c:spPr>
              <a:noFill/>
              <a:ln w="254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38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10128.5</c:v>
                </c:pt>
                <c:pt idx="1">
                  <c:v>11649.9</c:v>
                </c:pt>
                <c:pt idx="2">
                  <c:v>11642.4</c:v>
                </c:pt>
                <c:pt idx="3">
                  <c:v>11983.2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68F-4832-94E0-3D43619E9D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80059952"/>
        <c:axId val="480055640"/>
        <c:axId val="0"/>
      </c:bar3DChart>
      <c:catAx>
        <c:axId val="48005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8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055640"/>
        <c:crosses val="autoZero"/>
        <c:auto val="1"/>
        <c:lblAlgn val="ctr"/>
        <c:lblOffset val="100"/>
        <c:noMultiLvlLbl val="0"/>
      </c:catAx>
      <c:valAx>
        <c:axId val="480055640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059952"/>
        <c:crosses val="autoZero"/>
        <c:crossBetween val="between"/>
      </c:val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7.1557348495978629E-3"/>
          <c:y val="0.26252160124659624"/>
          <c:w val="0.95866932801064542"/>
          <c:h val="0.591477586870393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5-4514-8359-CDC25DB611E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5-4514-8359-CDC25DB611E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95-4514-8359-CDC25DB611E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95-4514-8359-CDC25DB611E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95-4514-8359-CDC25DB611E5}"/>
              </c:ext>
            </c:extLst>
          </c:dPt>
          <c:dLbls>
            <c:dLbl>
              <c:idx val="0"/>
              <c:layout>
                <c:manualLayout>
                  <c:x val="7.0702410945773127E-3"/>
                  <c:y val="-8.18518236329962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31</a:t>
                    </a:r>
                    <a:r>
                      <a:rPr lang="en-US" baseline="0" dirty="0"/>
                      <a:t> 636,4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5-4514-8359-CDC25DB611E5}"/>
                </c:ext>
              </c:extLst>
            </c:dLbl>
            <c:dLbl>
              <c:idx val="1"/>
              <c:layout>
                <c:manualLayout>
                  <c:x val="7.2788107776970918E-3"/>
                  <c:y val="-7.1714872252053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5-4514-8359-CDC25DB611E5}"/>
                </c:ext>
              </c:extLst>
            </c:dLbl>
            <c:dLbl>
              <c:idx val="2"/>
              <c:layout>
                <c:manualLayout>
                  <c:x val="7.2788107776971447E-3"/>
                  <c:y val="-6.1893721512966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95-4514-8359-CDC25DB611E5}"/>
                </c:ext>
              </c:extLst>
            </c:dLbl>
            <c:dLbl>
              <c:idx val="3"/>
              <c:layout>
                <c:manualLayout>
                  <c:x val="-1.4349051872274458E-3"/>
                  <c:y val="-6.719326216010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95-4514-8359-CDC25DB611E5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95-4514-8359-CDC25DB611E5}"/>
                </c:ext>
              </c:extLst>
            </c:dLbl>
            <c:spPr>
              <a:noFill/>
              <a:ln w="211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30460.3</c:v>
                </c:pt>
                <c:pt idx="1">
                  <c:v>25580.9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1A95-4514-8359-CDC25DB61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9102968"/>
        <c:axId val="480881088"/>
        <c:axId val="189817376"/>
      </c:bar3DChart>
      <c:catAx>
        <c:axId val="47910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1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881088"/>
        <c:crosses val="autoZero"/>
        <c:auto val="1"/>
        <c:lblAlgn val="ctr"/>
        <c:lblOffset val="100"/>
        <c:noMultiLvlLbl val="0"/>
      </c:catAx>
      <c:valAx>
        <c:axId val="480881088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479102968"/>
        <c:crosses val="autoZero"/>
        <c:crossBetween val="between"/>
      </c:valAx>
      <c:serAx>
        <c:axId val="189817376"/>
        <c:scaling>
          <c:orientation val="minMax"/>
        </c:scaling>
        <c:delete val="1"/>
        <c:axPos val="b"/>
        <c:majorTickMark val="out"/>
        <c:minorTickMark val="none"/>
        <c:tickLblPos val="nextTo"/>
        <c:crossAx val="480881088"/>
        <c:crosses val="autoZero"/>
      </c:serAx>
      <c:spPr>
        <a:noFill/>
        <a:ln w="251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362">
          <a:noFill/>
        </a:ln>
      </c:spPr>
    </c:sideWall>
    <c:backWall>
      <c:thickness val="0"/>
      <c:spPr>
        <a:noFill/>
        <a:ln w="25362">
          <a:noFill/>
        </a:ln>
      </c:spPr>
    </c:backWall>
    <c:plotArea>
      <c:layout>
        <c:manualLayout>
          <c:layoutTarget val="inner"/>
          <c:xMode val="edge"/>
          <c:yMode val="edge"/>
          <c:x val="7.1557348495978629E-3"/>
          <c:y val="0.26252160124659624"/>
          <c:w val="0.95866932801064542"/>
          <c:h val="0.5914775868703932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>
                <a:alpha val="98000"/>
              </a:srgb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65000"/>
                  <a:lumOff val="35000"/>
                  <a:alpha val="98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A95-4514-8359-CDC25DB611E5}"/>
              </c:ext>
            </c:extLst>
          </c:dPt>
          <c:dPt>
            <c:idx val="1"/>
            <c:invertIfNegative val="0"/>
            <c:bubble3D val="0"/>
            <c:spPr>
              <a:solidFill>
                <a:srgbClr val="0066CC">
                  <a:alpha val="97255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A95-4514-8359-CDC25DB611E5}"/>
              </c:ext>
            </c:extLst>
          </c:dPt>
          <c:dPt>
            <c:idx val="2"/>
            <c:invertIfNegative val="0"/>
            <c:bubble3D val="0"/>
            <c:spPr>
              <a:solidFill>
                <a:srgbClr val="6B13ED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A95-4514-8359-CDC25DB611E5}"/>
              </c:ext>
            </c:extLst>
          </c:dPt>
          <c:dPt>
            <c:idx val="3"/>
            <c:invertIfNegative val="0"/>
            <c:bubble3D val="0"/>
            <c:spPr>
              <a:solidFill>
                <a:srgbClr val="0000FF">
                  <a:alpha val="97647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A95-4514-8359-CDC25DB611E5}"/>
              </c:ext>
            </c:extLst>
          </c:dPt>
          <c:dPt>
            <c:idx val="4"/>
            <c:invertIfNegative val="0"/>
            <c:bubble3D val="0"/>
            <c:spPr>
              <a:solidFill>
                <a:srgbClr val="002060">
                  <a:alpha val="9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A95-4514-8359-CDC25DB611E5}"/>
              </c:ext>
            </c:extLst>
          </c:dPt>
          <c:dLbls>
            <c:dLbl>
              <c:idx val="0"/>
              <c:layout>
                <c:manualLayout>
                  <c:x val="7.0702410945773127E-3"/>
                  <c:y val="-8.185182363299625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95-4514-8359-CDC25DB611E5}"/>
                </c:ext>
              </c:extLst>
            </c:dLbl>
            <c:dLbl>
              <c:idx val="1"/>
              <c:layout>
                <c:manualLayout>
                  <c:x val="7.2788107776970918E-3"/>
                  <c:y val="-7.171487225205376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10</a:t>
                    </a:r>
                    <a:r>
                      <a:rPr lang="en-US" baseline="0" dirty="0"/>
                      <a:t> 481,0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95-4514-8359-CDC25DB611E5}"/>
                </c:ext>
              </c:extLst>
            </c:dLbl>
            <c:dLbl>
              <c:idx val="2"/>
              <c:layout>
                <c:manualLayout>
                  <c:x val="7.2788107776971447E-3"/>
                  <c:y val="-6.189372151296634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23</a:t>
                    </a:r>
                    <a:r>
                      <a:rPr lang="en-US" baseline="0" dirty="0"/>
                      <a:t> 383,9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95-4514-8359-CDC25DB611E5}"/>
                </c:ext>
              </c:extLst>
            </c:dLbl>
            <c:dLbl>
              <c:idx val="3"/>
              <c:layout>
                <c:manualLayout>
                  <c:x val="-1.4349051872274458E-3"/>
                  <c:y val="-6.71932621601048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95-4514-8359-CDC25DB611E5}"/>
                </c:ext>
              </c:extLst>
            </c:dLbl>
            <c:dLbl>
              <c:idx val="4"/>
              <c:layout>
                <c:manualLayout>
                  <c:x val="5.3226879574184965E-3"/>
                  <c:y val="-2.3848959096218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95-4514-8359-CDC25DB611E5}"/>
                </c:ext>
              </c:extLst>
            </c:dLbl>
            <c:spPr>
              <a:noFill/>
              <a:ln w="21178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9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4"/>
                <c:pt idx="0">
                  <c:v>План 2023 г.</c:v>
                </c:pt>
                <c:pt idx="1">
                  <c:v>План 2024 г.</c:v>
                </c:pt>
                <c:pt idx="2">
                  <c:v>План 2025 г.</c:v>
                </c:pt>
                <c:pt idx="3">
                  <c:v>План 2026 г.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0</c:v>
                </c:pt>
                <c:pt idx="1">
                  <c:v>10481</c:v>
                </c:pt>
                <c:pt idx="2">
                  <c:v>23383.9</c:v>
                </c:pt>
                <c:pt idx="3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A-1A95-4514-8359-CDC25DB61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858328"/>
        <c:axId val="12859112"/>
        <c:axId val="156931800"/>
      </c:bar3DChart>
      <c:catAx>
        <c:axId val="1285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7918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9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859112"/>
        <c:crosses val="autoZero"/>
        <c:auto val="1"/>
        <c:lblAlgn val="ctr"/>
        <c:lblOffset val="100"/>
        <c:noMultiLvlLbl val="0"/>
      </c:catAx>
      <c:valAx>
        <c:axId val="12859112"/>
        <c:scaling>
          <c:orientation val="minMax"/>
        </c:scaling>
        <c:delete val="1"/>
        <c:axPos val="l"/>
        <c:numFmt formatCode="#\ ##0.0" sourceLinked="1"/>
        <c:majorTickMark val="out"/>
        <c:minorTickMark val="none"/>
        <c:tickLblPos val="nextTo"/>
        <c:crossAx val="12858328"/>
        <c:crosses val="autoZero"/>
        <c:crossBetween val="between"/>
      </c:valAx>
      <c:serAx>
        <c:axId val="156931800"/>
        <c:scaling>
          <c:orientation val="minMax"/>
        </c:scaling>
        <c:delete val="1"/>
        <c:axPos val="b"/>
        <c:majorTickMark val="out"/>
        <c:minorTickMark val="none"/>
        <c:tickLblPos val="nextTo"/>
        <c:crossAx val="12859112"/>
        <c:crosses val="autoZero"/>
      </c:serAx>
      <c:spPr>
        <a:noFill/>
        <a:ln w="2519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6350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7624078688069176E-2"/>
          <c:y val="0.114319643789791"/>
          <c:w val="0.96714579248605226"/>
          <c:h val="0.556407593928295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rgbClr val="5CC49C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-2.3660708343099891E-2"/>
                  <c:y val="-3.95187228528550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D7B-4D38-B97A-58D149D626B5}"/>
                </c:ext>
              </c:extLst>
            </c:dLbl>
            <c:dLbl>
              <c:idx val="1"/>
              <c:layout>
                <c:manualLayout>
                  <c:x val="-2.0185338674770917E-2"/>
                  <c:y val="-3.1450636252087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D7B-4D38-B97A-58D149D626B5}"/>
                </c:ext>
              </c:extLst>
            </c:dLbl>
            <c:dLbl>
              <c:idx val="2"/>
              <c:layout>
                <c:manualLayout>
                  <c:x val="-1.7449693788276571E-2"/>
                  <c:y val="-2.6217977597095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D7B-4D38-B97A-58D149D626B5}"/>
                </c:ext>
              </c:extLst>
            </c:dLbl>
            <c:dLbl>
              <c:idx val="3"/>
              <c:layout>
                <c:manualLayout>
                  <c:x val="-2.2050716648291176E-2"/>
                  <c:y val="-3.9357162218446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2481</c:v>
                </c:pt>
                <c:pt idx="1">
                  <c:v>4062.6</c:v>
                </c:pt>
                <c:pt idx="2">
                  <c:v>148436.4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D7B-4D38-B97A-58D149D626B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2025 год</c:v>
                </c:pt>
              </c:strCache>
            </c:strRef>
          </c:tx>
          <c:spPr>
            <a:solidFill>
              <a:srgbClr val="00B0F0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4870980157248812E-2"/>
                  <c:y val="-2.138860332277748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</a:t>
                    </a:r>
                    <a:r>
                      <a:rPr lang="en-US" baseline="0" dirty="0"/>
                      <a:t> 630,0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D7B-4D38-B97A-58D149D626B5}"/>
                </c:ext>
              </c:extLst>
            </c:dLbl>
            <c:dLbl>
              <c:idx val="1"/>
              <c:layout>
                <c:manualLayout>
                  <c:x val="1.7834457572626961E-2"/>
                  <c:y val="-6.5796704658896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D7B-4D38-B97A-58D149D626B5}"/>
                </c:ext>
              </c:extLst>
            </c:dLbl>
            <c:dLbl>
              <c:idx val="2"/>
              <c:layout>
                <c:manualLayout>
                  <c:x val="7.5134489114990722E-3"/>
                  <c:y val="-6.046189813498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D7B-4D38-B97A-58D149D626B5}"/>
                </c:ext>
              </c:extLst>
            </c:dLbl>
            <c:dLbl>
              <c:idx val="3"/>
              <c:layout>
                <c:manualLayout>
                  <c:x val="-1.1760382212421904E-2"/>
                  <c:y val="-5.24762162912620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2630.1</c:v>
                </c:pt>
                <c:pt idx="1">
                  <c:v>4310.8999999999996</c:v>
                </c:pt>
                <c:pt idx="2">
                  <c:v>40656.1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4D7B-4D38-B97A-58D149D626B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2026 год</c:v>
                </c:pt>
              </c:strCache>
            </c:strRef>
          </c:tx>
          <c:spPr>
            <a:solidFill>
              <a:srgbClr val="F79443"/>
            </a:solidFill>
            <a:ln w="25593">
              <a:noFill/>
            </a:ln>
          </c:spPr>
          <c:invertIfNegative val="0"/>
          <c:dLbls>
            <c:dLbl>
              <c:idx val="0"/>
              <c:layout>
                <c:manualLayout>
                  <c:x val="1.7995931324460958E-2"/>
                  <c:y val="-6.838064181304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D7B-4D38-B97A-58D149D626B5}"/>
                </c:ext>
              </c:extLst>
            </c:dLbl>
            <c:dLbl>
              <c:idx val="1"/>
              <c:layout>
                <c:manualLayout>
                  <c:x val="4.8622277478473086E-2"/>
                  <c:y val="-3.4286228678898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D7B-4D38-B97A-58D149D626B5}"/>
                </c:ext>
              </c:extLst>
            </c:dLbl>
            <c:dLbl>
              <c:idx val="2"/>
              <c:layout>
                <c:manualLayout>
                  <c:x val="5.3008242390753683E-2"/>
                  <c:y val="-3.9518677009575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D7B-4D38-B97A-58D149D626B5}"/>
                </c:ext>
              </c:extLst>
            </c:dLbl>
            <c:dLbl>
              <c:idx val="3"/>
              <c:layout>
                <c:manualLayout>
                  <c:x val="1.6170525542080118E-2"/>
                  <c:y val="-2.36142973310679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D7B-4D38-B97A-58D149D626B5}"/>
                </c:ext>
              </c:extLst>
            </c:dLbl>
            <c:spPr>
              <a:noFill/>
              <a:ln w="25645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Содержание Думы городского округа Красноуфимск</c:v>
                </c:pt>
                <c:pt idx="1">
                  <c:v>Содержание Ревизионной комиссии городского округа Красноуфимск</c:v>
                </c:pt>
                <c:pt idx="2">
                  <c:v>Резервный фонд Администрации городского округа Красноуфимск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2724.8</c:v>
                </c:pt>
                <c:pt idx="1">
                  <c:v>4479.8</c:v>
                </c:pt>
                <c:pt idx="2">
                  <c:v>40656.1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D7B-4D38-B97A-58D149D62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878736"/>
        <c:axId val="480877560"/>
        <c:axId val="0"/>
      </c:bar3DChart>
      <c:catAx>
        <c:axId val="48087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ln w="6398">
            <a:noFill/>
          </a:ln>
        </c:spPr>
        <c:txPr>
          <a:bodyPr rot="-60000000" spcFirstLastPara="1" vertOverflow="ellipsis" vert="horz" wrap="square" anchor="ctr" anchorCtr="0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877560"/>
        <c:crosses val="autoZero"/>
        <c:auto val="1"/>
        <c:lblAlgn val="ctr"/>
        <c:lblOffset val="100"/>
        <c:noMultiLvlLbl val="0"/>
      </c:catAx>
      <c:valAx>
        <c:axId val="480877560"/>
        <c:scaling>
          <c:orientation val="minMax"/>
        </c:scaling>
        <c:delete val="1"/>
        <c:axPos val="l"/>
        <c:majorGridlines>
          <c:spPr>
            <a:ln w="9617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out"/>
        <c:minorTickMark val="none"/>
        <c:tickLblPos val="nextTo"/>
        <c:crossAx val="480878736"/>
        <c:crossesAt val="1"/>
        <c:crossBetween val="between"/>
      </c:valAx>
      <c:spPr>
        <a:noFill/>
        <a:ln w="25639">
          <a:noFill/>
        </a:ln>
      </c:spPr>
    </c:plotArea>
    <c:legend>
      <c:legendPos val="t"/>
      <c:layout>
        <c:manualLayout>
          <c:xMode val="edge"/>
          <c:yMode val="edge"/>
          <c:x val="0.22294721428840142"/>
          <c:y val="0.88652989243615254"/>
          <c:w val="0.5364648823527709"/>
          <c:h val="0.11347010756384747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8196583054230886E-2"/>
          <c:y val="2.869078033993543E-2"/>
          <c:w val="0.96920578252360923"/>
          <c:h val="0.821413344396158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7944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137181174154551E-2"/>
                  <c:y val="-6.06464946517782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B9-487F-A02E-D386EBD4D24E}"/>
                </c:ext>
              </c:extLst>
            </c:dLbl>
            <c:dLbl>
              <c:idx val="1"/>
              <c:layout>
                <c:manualLayout>
                  <c:x val="2.4436975074883332E-2"/>
                  <c:y val="-6.69804903280327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B9-487F-A02E-D386EBD4D24E}"/>
                </c:ext>
              </c:extLst>
            </c:dLbl>
            <c:dLbl>
              <c:idx val="2"/>
              <c:layout>
                <c:manualLayout>
                  <c:x val="1.0332526641474243E-2"/>
                  <c:y val="-6.1651477126594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B9-487F-A02E-D386EBD4D2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72000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2024 год</c:v>
                </c:pt>
                <c:pt idx="1">
                  <c:v>2025 год</c:v>
                </c:pt>
                <c:pt idx="2">
                  <c:v>2026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33837.800000000003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3-DEB9-487F-A02E-D386EBD4D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877952"/>
        <c:axId val="480879912"/>
        <c:axId val="0"/>
      </c:bar3DChart>
      <c:catAx>
        <c:axId val="480877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879912"/>
        <c:crosses val="autoZero"/>
        <c:auto val="1"/>
        <c:lblAlgn val="ctr"/>
        <c:lblOffset val="100"/>
        <c:noMultiLvlLbl val="0"/>
      </c:catAx>
      <c:valAx>
        <c:axId val="48087991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877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Бюджетные кредиты, полученные от других уровней бюджетов РФ</c:v>
                </c:pt>
              </c:strCache>
            </c:strRef>
          </c:tx>
          <c:spPr>
            <a:solidFill>
              <a:srgbClr val="F7944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1371768780175018E-2"/>
                  <c:y val="-3.75161534234219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EB9-487F-A02E-D386EBD4D24E}"/>
                </c:ext>
              </c:extLst>
            </c:dLbl>
            <c:dLbl>
              <c:idx val="1"/>
              <c:layout>
                <c:manualLayout>
                  <c:x val="2.4436934749030928E-2"/>
                  <c:y val="-3.2284967283157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EB9-487F-A02E-D386EBD4D24E}"/>
                </c:ext>
              </c:extLst>
            </c:dLbl>
            <c:dLbl>
              <c:idx val="2"/>
              <c:layout>
                <c:manualLayout>
                  <c:x val="1.0332526641474243E-2"/>
                  <c:y val="-6.16514771265947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EB9-487F-A02E-D386EBD4D2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72000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на 01.01.2025 г.</c:v>
                </c:pt>
                <c:pt idx="1">
                  <c:v>на 01.01.2026 г.</c:v>
                </c:pt>
                <c:pt idx="2">
                  <c:v>на 01.01.2027 г.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36475.800000000003</c:v>
                </c:pt>
                <c:pt idx="1">
                  <c:v>20206.900000000001</c:v>
                </c:pt>
                <c:pt idx="2">
                  <c:v>14871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EB9-487F-A02E-D386EBD4D2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80879520"/>
        <c:axId val="480880304"/>
        <c:axId val="0"/>
      </c:bar3DChart>
      <c:catAx>
        <c:axId val="480879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80880304"/>
        <c:crosses val="autoZero"/>
        <c:auto val="1"/>
        <c:lblAlgn val="ctr"/>
        <c:lblOffset val="100"/>
        <c:noMultiLvlLbl val="0"/>
      </c:catAx>
      <c:valAx>
        <c:axId val="480880304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extTo"/>
        <c:crossAx val="48087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057437634178801"/>
          <c:y val="0.89879540205959596"/>
          <c:w val="0.74728515606026757"/>
          <c:h val="9.3694586563032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0.07503</cdr:x>
      <cdr:y>0.6065</cdr:y>
    </cdr:from>
    <cdr:to>
      <cdr:x>0.19363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0.07303</cdr:x>
      <cdr:y>0.60575</cdr:y>
    </cdr:from>
    <cdr:to>
      <cdr:x>0.18663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0.07203</cdr:x>
      <cdr:y>0.606</cdr:y>
    </cdr:from>
    <cdr:to>
      <cdr:x>0.18638</cdr:x>
      <cdr:y>0.95359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76064" y="159421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18C5197-5E1E-4CB2-A4E8-A78089C24E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0947"/>
            <a:ext cx="2919565" cy="495367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626" y="9370947"/>
            <a:ext cx="2919565" cy="495367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DCF5C91-E8DC-426E-8BDE-75D7A25CF8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0355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626" y="0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6C58CC39-DEA0-4091-9C91-31640E218DF7}" type="datetimeFigureOut">
              <a:rPr lang="ru-RU"/>
              <a:pPr>
                <a:defRPr/>
              </a:pPr>
              <a:t>02.06.2026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29187" cy="3698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4" tIns="45377" rIns="90754" bIns="453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262" y="4687052"/>
            <a:ext cx="5389240" cy="4439368"/>
          </a:xfrm>
          <a:prstGeom prst="rect">
            <a:avLst/>
          </a:prstGeom>
        </p:spPr>
        <p:txBody>
          <a:bodyPr vert="horz" wrap="square" lIns="90754" tIns="45377" rIns="90754" bIns="45377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0947"/>
            <a:ext cx="2919565" cy="493789"/>
          </a:xfrm>
          <a:prstGeom prst="rect">
            <a:avLst/>
          </a:prstGeom>
        </p:spPr>
        <p:txBody>
          <a:bodyPr vert="horz" lIns="90754" tIns="45377" rIns="90754" bIns="45377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626" y="9370947"/>
            <a:ext cx="2919565" cy="493789"/>
          </a:xfrm>
          <a:prstGeom prst="rect">
            <a:avLst/>
          </a:prstGeom>
        </p:spPr>
        <p:txBody>
          <a:bodyPr vert="horz" wrap="square" lIns="90754" tIns="45377" rIns="90754" bIns="4537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A30CB325-F337-470F-B6DC-2B0C08FC23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5961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altLang="ru-RU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FAF436-8E7D-4C13-A937-4F632CB7EDF8}" type="slidenum">
              <a:rPr lang="ru-RU" altLang="ru-RU" smtClean="0"/>
              <a:pPr/>
              <a:t>23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631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54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30CB325-F337-470F-B6DC-2B0C08FC2385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6411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/>
          </a:p>
        </p:txBody>
      </p:sp>
      <p:sp>
        <p:nvSpPr>
          <p:cNvPr id="5325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7378" indent="-283607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4428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8199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41970" indent="-226886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5741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9512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3283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7054" indent="-22688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B76782-BAE6-4F07-9AC4-E35B64C094FD}" type="slidenum">
              <a:rPr lang="ru-RU" altLang="ru-RU" smtClean="0"/>
              <a:pPr/>
              <a:t>36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1672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F3B105-057B-4AE4-8671-C3DC8A594A24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8D395E-316A-49D4-A022-1C070A3A8C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70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59B552-9A1A-460B-BD91-FB07F35A5877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19A47-CD5F-472F-8E7A-20894C29AD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459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3FA2F-ED66-44D7-A2A4-C4B0945F7577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4B64A-28A7-4550-B38F-585CED45C2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2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0DFCF-4736-4E9B-B230-F6C3905723E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FC651-7C78-4161-8CD8-60C50D9757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144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97576-A4E7-4B19-B1B7-40BFA3A617BF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C42E8-7FEE-4335-B2FB-0B47DC06A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44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91A47-E27D-4E4B-B32A-A939138090C9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8D15E0D-8077-4CE6-87BC-7188C9BCBE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53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40CE1-5270-47E0-A893-426DCACF0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838777-E4C7-4578-9AFE-9FDD47D1368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54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27BB5-2D99-489E-B83E-E5A61CE3B0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7579D-6601-441F-9F48-9A97CC149BE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72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C93C9-6FC8-4CC0-9733-2F89E43E1EF6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4EEF0-E85C-442F-9FEE-D25DF80C49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6294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0124E2-12A9-4E94-B6FB-A383C54078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DF3C5-2440-40EB-B1A3-BB0DBA376840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297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CB641-5088-4726-8726-0EC3D19DE47C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2A283-23A0-4C10-BCDC-EF4A4B2ABE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1576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C1E66-3003-4D38-811D-EBBDC2C446F8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E5A923-C8BD-4A76-8FE6-8936ABD32C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1138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4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CAD1F8-67E1-4CB3-B91C-67124F0907F6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D5E70-D5A3-4EF3-B103-51B47DA147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07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648BA7-83B7-42C3-B0B8-A7908A1153AE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04098-2AEC-4FF6-93FC-18599FA36F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861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24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CF3720-5B4D-4AE3-A5ED-B42A0E396287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B24836-87CC-4DAE-B365-4A507638E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766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8AEC4-363C-4477-BF26-E55E5C35075D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CADE9-87D1-4996-AD18-A8790406D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108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0B1B20-CCA0-4726-86C5-D7E04DBA6C5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294C038-1B60-49FA-AF20-D1560328A1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8366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A26DC2-CD55-4834-BC4C-26D3C692C4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C5911A-A14E-4423-864C-616B3612143C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368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DA67EE-48ED-456D-AA2E-BCF77B1156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91AC9-E42D-4BFF-87DD-484C77568F7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2783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FDDA1-ABF7-4DE8-9AD4-92773B7E881B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A21525-7B43-479E-9EDD-13D962D5F1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548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21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1943-3AE1-4C02-BBDB-BC4048F5A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176A6-5ECA-4AFE-9584-030F8C1B0CAA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100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A03694-B08D-401D-B3B8-E19787C9751F}" type="datetime1">
              <a:rPr lang="ru-RU" smtClean="0"/>
              <a:t>02.06.2026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05AAD-F528-4CF5-86D0-A192E7913D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00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AA6B374E-9CF6-4887-B195-896E5F230273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CBF8CED3-37BD-4E4B-9C08-67A7AE9A5C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8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39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7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46A86A05-EBAD-420A-9DBB-696773129DC2}" type="datetime1">
              <a:rPr lang="ru-RU" smtClean="0"/>
              <a:t>02.06.2026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lvl1pPr algn="ctr" eaLnBrk="1" hangingPunct="1">
              <a:defRPr sz="1600">
                <a:solidFill>
                  <a:srgbClr val="7B9899"/>
                </a:solidFill>
              </a:defRPr>
            </a:lvl1pPr>
          </a:lstStyle>
          <a:p>
            <a:pPr>
              <a:defRPr/>
            </a:pPr>
            <a:fld id="{6A611813-1765-43DB-A808-E873E67810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062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2063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anose="05020102010507070707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anose="05000000000000000000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chart" Target="../charts/chart1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chart" Target="../charts/chart2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0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chart" Target="../charts/chart3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fin-upr-krsk@yandex.ru" TargetMode="Externa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2"/>
          <p:cNvSpPr txBox="1">
            <a:spLocks noChangeArrowheads="1"/>
          </p:cNvSpPr>
          <p:nvPr/>
        </p:nvSpPr>
        <p:spPr bwMode="auto">
          <a:xfrm>
            <a:off x="3059832" y="1556792"/>
            <a:ext cx="5472608" cy="4616648"/>
          </a:xfrm>
          <a:prstGeom prst="rect">
            <a:avLst/>
          </a:prstGeom>
          <a:solidFill>
            <a:schemeClr val="dk1">
              <a:tint val="20000"/>
              <a:alpha val="7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 eaLnBrk="1" hangingPunct="1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Красноуфимск</a:t>
            </a: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ГО Красноуфимск от 21.12.2023 г. №34/2 «О бюджете городского округа Красноуфимск на 2024 год и плановый период 2025 и 2026 годов»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652" name="Прямоугольник 5"/>
          <p:cNvSpPr>
            <a:spLocks noChangeArrowheads="1"/>
          </p:cNvSpPr>
          <p:nvPr/>
        </p:nvSpPr>
        <p:spPr bwMode="auto">
          <a:xfrm>
            <a:off x="965324" y="180001"/>
            <a:ext cx="79991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ородской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Красноуфимск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88" y="1341438"/>
            <a:ext cx="2016348" cy="2363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BAB55A9-8FC3-47FF-97B2-ED2BE8767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971198"/>
      </p:ext>
    </p:extLst>
  </p:cSld>
  <p:clrMapOvr>
    <a:masterClrMapping/>
  </p:clrMapOvr>
  <p:transition spd="slow">
    <p:blinds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ъект 1"/>
          <p:cNvSpPr>
            <a:spLocks noGrp="1"/>
          </p:cNvSpPr>
          <p:nvPr>
            <p:ph sz="quarter" idx="4294967295"/>
          </p:nvPr>
        </p:nvSpPr>
        <p:spPr>
          <a:xfrm>
            <a:off x="323850" y="1412776"/>
            <a:ext cx="8482013" cy="2001937"/>
          </a:xfrm>
          <a:solidFill>
            <a:schemeClr val="bg2">
              <a:alpha val="80000"/>
            </a:schemeClr>
          </a:solidFill>
        </p:spPr>
        <p:txBody>
          <a:bodyPr/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Красноуфимск 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юго-западной части Свердловской области, в 224 км. к западу от Екатеринбурга,  на правом берегу реки Уфы. 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 относится к Западному управленческому округу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Заголовок 2"/>
          <p:cNvSpPr>
            <a:spLocks noGrp="1"/>
          </p:cNvSpPr>
          <p:nvPr>
            <p:ph type="title" idx="4294967295"/>
          </p:nvPr>
        </p:nvSpPr>
        <p:spPr>
          <a:xfrm>
            <a:off x="965324" y="180001"/>
            <a:ext cx="7999163" cy="796660"/>
          </a:xfrm>
        </p:spPr>
        <p:txBody>
          <a:bodyPr anchor="ctr"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административно-территориального деления городского округа Красноуфимск</a:t>
            </a:r>
          </a:p>
        </p:txBody>
      </p:sp>
      <p:pic>
        <p:nvPicPr>
          <p:cNvPr id="16389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188" y="3414712"/>
            <a:ext cx="4208675" cy="3110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Прямоугольник 5"/>
          <p:cNvSpPr>
            <a:spLocks noChangeArrowheads="1"/>
          </p:cNvSpPr>
          <p:nvPr/>
        </p:nvSpPr>
        <p:spPr bwMode="auto">
          <a:xfrm>
            <a:off x="323850" y="3501008"/>
            <a:ext cx="4213225" cy="2308324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 городского округа входит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населенных пунктов: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 Красноуфимск;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Журавлиный Лог;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Полухино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 Пудлинговый;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Черная Речка.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89449" y="5877272"/>
            <a:ext cx="4234309" cy="648072"/>
          </a:xfrm>
          <a:prstGeom prst="rect">
            <a:avLst/>
          </a:prstGeom>
          <a:solidFill>
            <a:schemeClr val="accent1">
              <a:alpha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 37,8 тыс. человек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площадь округа 127,78 км².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AD4F827-E037-4E85-A054-701E01FFD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94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ъект 1"/>
          <p:cNvSpPr>
            <a:spLocks noGrp="1"/>
          </p:cNvSpPr>
          <p:nvPr>
            <p:ph sz="quarter" idx="4294967295"/>
          </p:nvPr>
        </p:nvSpPr>
        <p:spPr>
          <a:xfrm>
            <a:off x="301625" y="1527174"/>
            <a:ext cx="8504238" cy="4854153"/>
          </a:xfrm>
          <a:solidFill>
            <a:schemeClr val="bg2"/>
          </a:solidFill>
        </p:spPr>
        <p:txBody>
          <a:bodyPr/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-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выплачиваемые из бюджета денежные средства, за исключением средств, являющихся источниками финансирования дефицита бюджета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расходов бюджета над его доходами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Профицит бюджета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превышение доходов бюджета над его расходами</a:t>
            </a:r>
          </a:p>
          <a:p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-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совокупность взаимосвязанных по срокам, исполнителям, ресурсам мероприятий производственно-технологического, социального, организационного характера, направленных на достижение единой цели, решение общей проблемы.</a:t>
            </a:r>
          </a:p>
          <a:p>
            <a:endParaRPr lang="ru-RU" sz="1500" dirty="0"/>
          </a:p>
          <a:p>
            <a:endParaRPr lang="ru-RU" sz="1500" dirty="0"/>
          </a:p>
        </p:txBody>
      </p:sp>
      <p:sp>
        <p:nvSpPr>
          <p:cNvPr id="17411" name="Заголовок 3"/>
          <p:cNvSpPr>
            <a:spLocks noGrp="1"/>
          </p:cNvSpPr>
          <p:nvPr>
            <p:ph type="title" idx="4294967295"/>
          </p:nvPr>
        </p:nvSpPr>
        <p:spPr>
          <a:xfrm>
            <a:off x="965324" y="180001"/>
            <a:ext cx="7999164" cy="821068"/>
          </a:xfrm>
        </p:spPr>
        <p:txBody>
          <a:bodyPr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понятия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D6FCA2-6779-4C27-8B42-5407694BE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951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ъект 1"/>
          <p:cNvSpPr>
            <a:spLocks noGrp="1"/>
          </p:cNvSpPr>
          <p:nvPr>
            <p:ph sz="quarter" idx="4294967295"/>
          </p:nvPr>
        </p:nvSpPr>
        <p:spPr>
          <a:xfrm>
            <a:off x="301625" y="1484784"/>
            <a:ext cx="8504238" cy="4896543"/>
          </a:xfrm>
          <a:solidFill>
            <a:schemeClr val="bg2"/>
          </a:solidFill>
        </p:spPr>
        <p:txBody>
          <a:bodyPr/>
          <a:lstStyle/>
          <a:p>
            <a:pPr marL="342900" indent="-342900">
              <a:buClrTx/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проекта бюджета городского округа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подготовка экономического обоснования доходов и расходов бюджета</a:t>
            </a:r>
          </a:p>
          <a:p>
            <a:pPr marL="342900" indent="-342900">
              <a:buFont typeface="+mj-lt"/>
              <a:buAutoNum type="arabicPeriod"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Рассмотрение и утверждение бюджета городского округа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принятие нормативных правовых актов о бюджете соответствующего уровня на очередной финансовый год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городского округа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получение доходов бюджета и распределение бюджетных средств в соответствии с нормативно-правовым актом о бюджете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Составление, внешняя проверка, рассмотрение и утверждение бюджетной отчетности городского округа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Tx/>
              <a:buFont typeface="+mj-lt"/>
              <a:buAutoNum type="arabicPeriod"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финансового контроля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контроль за использованием бюджетных средств в процессе исполнения бюджета и подведение итогов исполнения бюджета по окончании финансового года</a:t>
            </a:r>
          </a:p>
        </p:txBody>
      </p:sp>
      <p:sp>
        <p:nvSpPr>
          <p:cNvPr id="18436" name="Заголовок 2"/>
          <p:cNvSpPr>
            <a:spLocks noGrp="1"/>
          </p:cNvSpPr>
          <p:nvPr>
            <p:ph type="title" idx="4294967295"/>
          </p:nvPr>
        </p:nvSpPr>
        <p:spPr>
          <a:xfrm>
            <a:off x="965323" y="180000"/>
            <a:ext cx="7999165" cy="807425"/>
          </a:xfrm>
        </p:spPr>
        <p:txBody>
          <a:bodyPr anchor="ctr"/>
          <a:lstStyle/>
          <a:p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бюджетного процесса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BFB7AE-BA17-4086-B380-27030006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69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71" name="Group 9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815595"/>
              </p:ext>
            </p:extLst>
          </p:nvPr>
        </p:nvGraphicFramePr>
        <p:xfrm>
          <a:off x="179511" y="1412776"/>
          <a:ext cx="8785102" cy="5372887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824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0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220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 оценка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прогноз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прогноз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429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постоянного населения (на начало года), 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37 806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37 500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37 200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36 900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4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населения МО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10 992,3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11 492,0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11 921,8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12 417,4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71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них: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3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предпринимательской деятельности,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569,4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597,3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621,2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646,1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715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труда,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6 083,7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6 381,8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6 637,1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6 902,6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4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3 108,6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3 218,1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3 313,8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3 463,6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30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Среднедушевые денежные доходы (в месяц), руб./чел.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24 330,0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25 640,2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26 814,7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28 119,2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4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организаций (по полному кругу) по видам экономической деятельности всего, млн. руб.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10 166,0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10 853,0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11 537,0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12 269,0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460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инвестиций в основной капитал за счет всех источников финансирования, всего, млн. руб.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633,9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664,3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694,9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414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Оборот розничной торговли в ценах соответствующего периода, млн. руб.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5 995,7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6 434,7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6 865,7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7 332,8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8748" name="Прямоугольник 2"/>
          <p:cNvSpPr>
            <a:spLocks noChangeArrowheads="1"/>
          </p:cNvSpPr>
          <p:nvPr/>
        </p:nvSpPr>
        <p:spPr bwMode="auto">
          <a:xfrm>
            <a:off x="977550" y="200695"/>
            <a:ext cx="79870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прогноза социально-экономического развития </a:t>
            </a:r>
          </a:p>
          <a:p>
            <a:pPr algn="ctr" eaLnBrk="1" hangingPunct="1"/>
            <a:r>
              <a:rPr lang="ru-RU" alt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 Красноуфимск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03081D81-E853-4A85-9E3F-B354AE51B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56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626" name="Group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281717"/>
              </p:ext>
            </p:extLst>
          </p:nvPr>
        </p:nvGraphicFramePr>
        <p:xfrm>
          <a:off x="179512" y="1412776"/>
          <a:ext cx="8784975" cy="525658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28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55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3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53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13782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 год</a:t>
                      </a:r>
                      <a:b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2024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2 073 756,3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2 576 689,9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2 583 382,0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2 619 957,8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и неналоговые доходы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765 930,7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905 745,9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965 362,7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1 082 368,0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37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1 307 825,6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1 670 944,0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1 618 019,3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1 537 589,8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5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всего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2 101 858,7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2 610 527,7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2 583 382,0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2 619 957,8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21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(–)/ профицит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- 28 102,4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- 33 837,8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6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9699" name="Прямоугольник 2"/>
          <p:cNvSpPr>
            <a:spLocks noChangeArrowheads="1"/>
          </p:cNvSpPr>
          <p:nvPr/>
        </p:nvSpPr>
        <p:spPr bwMode="auto">
          <a:xfrm>
            <a:off x="977550" y="158400"/>
            <a:ext cx="79869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параметры бюджета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годы</a:t>
            </a:r>
          </a:p>
        </p:txBody>
      </p:sp>
      <p:sp>
        <p:nvSpPr>
          <p:cNvPr id="29701" name="TextBox 4"/>
          <p:cNvSpPr txBox="1">
            <a:spLocks noChangeArrowheads="1"/>
          </p:cNvSpPr>
          <p:nvPr/>
        </p:nvSpPr>
        <p:spPr bwMode="auto">
          <a:xfrm>
            <a:off x="7452320" y="1011138"/>
            <a:ext cx="16916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рублей)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4C659F5-26B3-427F-AEFE-C56A85414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6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977550" y="188639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доходов и расходов городского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за 2019 – 20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годы, тыс. руб.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7088813"/>
              </p:ext>
            </p:extLst>
          </p:nvPr>
        </p:nvGraphicFramePr>
        <p:xfrm>
          <a:off x="179512" y="1397000"/>
          <a:ext cx="8784976" cy="527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7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1CEFA38-80E8-40D1-BD76-B7BEBA4D8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947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336800" y="260350"/>
            <a:ext cx="45275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ru-RU"/>
            </a:defPPr>
            <a:lvl1pPr algn="ctr" eaLnBrk="1" hangingPunct="1">
              <a:defRPr sz="20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ru-RU" dirty="0"/>
              <a:t>Динамика дефицита (профицита)</a:t>
            </a:r>
          </a:p>
          <a:p>
            <a:r>
              <a:rPr lang="ru-RU" dirty="0"/>
              <a:t>бюджета за 2019 – 2026 годы тыс. руб.</a:t>
            </a: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9006739"/>
              </p:ext>
            </p:extLst>
          </p:nvPr>
        </p:nvGraphicFramePr>
        <p:xfrm>
          <a:off x="179512" y="1397000"/>
          <a:ext cx="8784976" cy="492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8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3C0C95-7CBE-4890-ADB9-0F18854CE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296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Box 33"/>
          <p:cNvSpPr txBox="1">
            <a:spLocks noChangeArrowheads="1"/>
          </p:cNvSpPr>
          <p:nvPr/>
        </p:nvSpPr>
        <p:spPr bwMode="auto">
          <a:xfrm>
            <a:off x="977550" y="158399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бюджете ГО Красноуфимск на 2024 – 2026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другими муниципальными образованиями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2558350"/>
              </p:ext>
            </p:extLst>
          </p:nvPr>
        </p:nvGraphicFramePr>
        <p:xfrm>
          <a:off x="285750" y="1397000"/>
          <a:ext cx="8606730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9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3FE0B9-138F-4904-8E1A-9B1FFB060A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68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Box 33"/>
          <p:cNvSpPr txBox="1">
            <a:spLocks noChangeArrowheads="1"/>
          </p:cNvSpPr>
          <p:nvPr/>
        </p:nvSpPr>
        <p:spPr bwMode="auto">
          <a:xfrm>
            <a:off x="977550" y="158399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бюджете ГО Красноуфимск на 2024 – 2026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сравнении с другими муниципальными образованиями</a:t>
            </a: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697375755"/>
              </p:ext>
            </p:extLst>
          </p:nvPr>
        </p:nvGraphicFramePr>
        <p:xfrm>
          <a:off x="285750" y="1397000"/>
          <a:ext cx="8606730" cy="5200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10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211BFF-E517-4EA1-9322-F5A80D85A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525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1"/>
          <p:cNvSpPr>
            <a:spLocks noChangeArrowheads="1"/>
          </p:cNvSpPr>
          <p:nvPr/>
        </p:nvSpPr>
        <p:spPr bwMode="auto">
          <a:xfrm>
            <a:off x="977550" y="18864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факторы, </a:t>
            </a:r>
            <a:endParaRPr lang="en-US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оказавшие влияние на параметры бюджета города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9819" y="1651145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доходов на 2024 год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860031" y="1651146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502,9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руб. к 2023 году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9819" y="3284984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и неналоговые доходы на 2024 год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1" y="3284984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+ 13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,8 млн. руб. к 2023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9819" y="4221087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на 2024 год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1" y="4221088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+ 3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63,1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руб. к 2023 году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A709DFF-0658-44F6-BE82-2421190B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11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99CD3D9-DE35-48C7-BF9F-F423EB5817CA}"/>
              </a:ext>
            </a:extLst>
          </p:cNvPr>
          <p:cNvSpPr/>
          <p:nvPr/>
        </p:nvSpPr>
        <p:spPr>
          <a:xfrm>
            <a:off x="4139952" y="2605691"/>
            <a:ext cx="1152128" cy="40011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 них:</a:t>
            </a:r>
          </a:p>
        </p:txBody>
      </p:sp>
    </p:spTree>
    <p:extLst>
      <p:ext uri="{BB962C8B-B14F-4D97-AF65-F5344CB8AC3E}">
        <p14:creationId xmlns:p14="http://schemas.microsoft.com/office/powerpoint/2010/main" val="448399437"/>
      </p:ext>
    </p:extLst>
  </p:cSld>
  <p:clrMapOvr>
    <a:masterClrMapping/>
  </p:clrMapOvr>
  <p:transition spd="slow">
    <p:blinds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07950" y="1341438"/>
            <a:ext cx="8856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 dirty="0"/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8" y="1628799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расходов на 2024 год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860031" y="1646370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508,7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млн. руб. к 2023 году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89819" y="3284984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коммунальные услуги с 01.07.2024 г.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860031" y="3284984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9,1 % к 2023 году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9819" y="4221087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прочие товары, работы и услуги с 01.01.2024 г.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860031" y="4221088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4,5 % к 2023 году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139952" y="2605691"/>
            <a:ext cx="1152128" cy="40011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из них: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25067" y="5157191"/>
            <a:ext cx="4248472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учтенные дополнительно Минфином Свердловской области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895279" y="5157192"/>
            <a:ext cx="3925193" cy="720080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+ 4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 млн. руб. </a:t>
            </a:r>
          </a:p>
        </p:txBody>
      </p:sp>
      <p:sp>
        <p:nvSpPr>
          <p:cNvPr id="16" name="Прямоугольник 1">
            <a:extLst>
              <a:ext uri="{FF2B5EF4-FFF2-40B4-BE49-F238E27FC236}">
                <a16:creationId xmlns:a16="http://schemas.microsoft.com/office/drawing/2014/main" id="{7BB976FE-BD0B-4FEE-A6CF-38E8B92B4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50" y="18864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факторы, </a:t>
            </a:r>
            <a:endParaRPr lang="en-US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оказавшие влияние на параметры бюджета города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17B49A-C134-482D-A1E6-1193B039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12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8453717"/>
      </p:ext>
    </p:extLst>
  </p:cSld>
  <p:clrMapOvr>
    <a:masterClrMapping/>
  </p:clrMapOvr>
  <p:transition spd="slow">
    <p:blinds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07950" y="1341438"/>
            <a:ext cx="8856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 dirty="0"/>
              <a:t> 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2134" y="2513664"/>
            <a:ext cx="3005730" cy="2624106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фондов оплаты труда в 2024 году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45676" y="1772817"/>
            <a:ext cx="5145265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«Дорожные карты» по Указам Президента РФ: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Работники культуры</a:t>
            </a:r>
          </a:p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Педагогические работники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24874" y="3212977"/>
            <a:ext cx="5181082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МРОТ с 01.01.2024 – 19 242 руб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335515" y="3791727"/>
            <a:ext cx="389357" cy="432048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3347864" y="2513664"/>
            <a:ext cx="397812" cy="484632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30015" y="4653137"/>
            <a:ext cx="5181082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Индексация фондов оплаты труда  прочих работников с 01.10.2024 – 4,5 %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3335515" y="4653137"/>
            <a:ext cx="397813" cy="484632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">
            <a:extLst>
              <a:ext uri="{FF2B5EF4-FFF2-40B4-BE49-F238E27FC236}">
                <a16:creationId xmlns:a16="http://schemas.microsoft.com/office/drawing/2014/main" id="{E90B43B0-6943-4232-8CAB-531DC15AD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50" y="18864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факторы, </a:t>
            </a:r>
            <a:endParaRPr lang="en-US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оказавшие влияние на параметры бюджета города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453D77D-1E9D-469F-A1BA-9626C8FF4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13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948635"/>
      </p:ext>
    </p:extLst>
  </p:cSld>
  <p:clrMapOvr>
    <a:masterClrMapping/>
  </p:clrMapOvr>
  <p:transition spd="slow">
    <p:blinds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55776" y="3140968"/>
            <a:ext cx="4032448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>
                <a:solidFill>
                  <a:schemeClr val="tx1"/>
                </a:solidFill>
              </a:rPr>
              <a:t>Д о х о д 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48CC4E-DF97-4AFA-8009-572156CA90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108E1FF-18B0-4692-823B-464CB20E3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14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90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1015486" y="188640"/>
            <a:ext cx="7970114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городского округа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год 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2799109"/>
              </p:ext>
            </p:extLst>
          </p:nvPr>
        </p:nvGraphicFramePr>
        <p:xfrm>
          <a:off x="120464" y="1219449"/>
          <a:ext cx="8993187" cy="516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2773" name="TextBox 9"/>
          <p:cNvSpPr txBox="1">
            <a:spLocks noChangeArrowheads="1"/>
          </p:cNvSpPr>
          <p:nvPr/>
        </p:nvSpPr>
        <p:spPr bwMode="auto">
          <a:xfrm>
            <a:off x="1835696" y="3501008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2 576 689,9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CCBFB40-CABC-4D53-9002-0E1C2612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15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654252"/>
      </p:ext>
    </p:extLst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977550" y="15840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доходов бюджета городского округа Красноуфимск на 20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год 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3658128"/>
              </p:ext>
            </p:extLst>
          </p:nvPr>
        </p:nvGraphicFramePr>
        <p:xfrm>
          <a:off x="120464" y="1219449"/>
          <a:ext cx="8993187" cy="516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773" name="TextBox 9"/>
          <p:cNvSpPr txBox="1">
            <a:spLocks noChangeArrowheads="1"/>
          </p:cNvSpPr>
          <p:nvPr/>
        </p:nvSpPr>
        <p:spPr bwMode="auto">
          <a:xfrm>
            <a:off x="1763688" y="4365104"/>
            <a:ext cx="1546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905 745,9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C91FE30-DEAB-46A8-8C3C-019EE2C19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16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spd="slow">
    <p:wheel spokes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extBox 2"/>
          <p:cNvSpPr txBox="1">
            <a:spLocks noChangeArrowheads="1"/>
          </p:cNvSpPr>
          <p:nvPr/>
        </p:nvSpPr>
        <p:spPr bwMode="auto">
          <a:xfrm>
            <a:off x="977550" y="158399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доходы физических лиц </a:t>
            </a:r>
          </a:p>
        </p:txBody>
      </p:sp>
      <p:sp>
        <p:nvSpPr>
          <p:cNvPr id="33796" name="TextBox 9"/>
          <p:cNvSpPr txBox="1">
            <a:spLocks noChangeArrowheads="1"/>
          </p:cNvSpPr>
          <p:nvPr/>
        </p:nvSpPr>
        <p:spPr bwMode="auto">
          <a:xfrm>
            <a:off x="179388" y="4509120"/>
            <a:ext cx="8856662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В прогнозе на 2024-2026 годы учтены изменения норматива отчисления налога от консолидированного бюджета Свердловской области  в бюджет городского округа Красноуфимск.</a:t>
            </a:r>
          </a:p>
          <a:p>
            <a:pPr marL="285750" indent="-285750" eaLnBrk="1" hangingPunct="1">
              <a:buFontTx/>
              <a:buChar char="-"/>
            </a:pP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 отчислений по годам составляет: </a:t>
            </a:r>
          </a:p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6%, </a:t>
            </a:r>
          </a:p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г. – 80%, </a:t>
            </a:r>
          </a:p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202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2026 </a:t>
            </a:r>
            <a:r>
              <a:rPr lang="ru-RU" alt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79%</a:t>
            </a:r>
          </a:p>
          <a:p>
            <a:pPr eaLnBrk="1" hangingPunct="1"/>
            <a:endParaRPr lang="ru-RU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3238785"/>
              </p:ext>
            </p:extLst>
          </p:nvPr>
        </p:nvGraphicFramePr>
        <p:xfrm>
          <a:off x="179388" y="1412777"/>
          <a:ext cx="8713787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80BE586-0383-4850-9948-21D1EA04E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17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977550" y="158400"/>
            <a:ext cx="7987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Акцизы</a:t>
            </a:r>
          </a:p>
        </p:txBody>
      </p:sp>
      <p:graphicFrame>
        <p:nvGraphicFramePr>
          <p:cNvPr id="2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4589913"/>
              </p:ext>
            </p:extLst>
          </p:nvPr>
        </p:nvGraphicFramePr>
        <p:xfrm>
          <a:off x="207963" y="1412776"/>
          <a:ext cx="8678862" cy="41037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821" name="TextBox 9"/>
          <p:cNvSpPr txBox="1">
            <a:spLocks noChangeArrowheads="1"/>
          </p:cNvSpPr>
          <p:nvPr/>
        </p:nvSpPr>
        <p:spPr bwMode="auto">
          <a:xfrm>
            <a:off x="179388" y="5580529"/>
            <a:ext cx="87852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рассчитан на основании расчета администратора дохода - с учетом изменения норматива отчислений в бюджет городского округа с 0,22227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0,22020</a:t>
            </a:r>
            <a:endParaRPr lang="ru-RU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C38FAF2-1CC2-4AB3-A21C-934AEDA6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18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extBox 2"/>
          <p:cNvSpPr txBox="1">
            <a:spLocks noChangeArrowheads="1"/>
          </p:cNvSpPr>
          <p:nvPr/>
        </p:nvSpPr>
        <p:spPr bwMode="auto">
          <a:xfrm>
            <a:off x="977550" y="182322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упрощенной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налогообложения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2260578"/>
              </p:ext>
            </p:extLst>
          </p:nvPr>
        </p:nvGraphicFramePr>
        <p:xfrm>
          <a:off x="285751" y="1700808"/>
          <a:ext cx="8606730" cy="3655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5845" name="TextBox 9"/>
          <p:cNvSpPr txBox="1">
            <a:spLocks noChangeArrowheads="1"/>
          </p:cNvSpPr>
          <p:nvPr/>
        </p:nvSpPr>
        <p:spPr bwMode="auto">
          <a:xfrm>
            <a:off x="285751" y="5517232"/>
            <a:ext cx="86998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год рассчитан с учетом изменения норматива отчислений в бюджет городского округа с 7</a:t>
            </a:r>
            <a:r>
              <a:rPr lang="en-US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на 100%.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1B8DF84-4516-4605-8D58-415C15ACF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19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TextBox 2"/>
          <p:cNvSpPr txBox="1">
            <a:spLocks noChangeArrowheads="1"/>
          </p:cNvSpPr>
          <p:nvPr/>
        </p:nvSpPr>
        <p:spPr bwMode="auto">
          <a:xfrm>
            <a:off x="977550" y="182323"/>
            <a:ext cx="8008050" cy="731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взимаемый в связи с применением</a:t>
            </a:r>
          </a:p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патентной системы налогообложения</a:t>
            </a:r>
          </a:p>
        </p:txBody>
      </p:sp>
      <p:sp>
        <p:nvSpPr>
          <p:cNvPr id="38918" name="Прямоугольник 2"/>
          <p:cNvSpPr>
            <a:spLocks noChangeArrowheads="1"/>
          </p:cNvSpPr>
          <p:nvPr/>
        </p:nvSpPr>
        <p:spPr bwMode="auto">
          <a:xfrm>
            <a:off x="285750" y="5530850"/>
            <a:ext cx="86074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2024 год рассчитан на основании среднего поступления налога за 2021 – 2022 годы.</a:t>
            </a:r>
          </a:p>
        </p:txBody>
      </p:sp>
      <p:graphicFrame>
        <p:nvGraphicFramePr>
          <p:cNvPr id="3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6242283"/>
              </p:ext>
            </p:extLst>
          </p:nvPr>
        </p:nvGraphicFramePr>
        <p:xfrm>
          <a:off x="179512" y="1412776"/>
          <a:ext cx="8713663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394D3DD-9DF2-4D28-8433-E0879FA0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20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2"/>
          <p:cNvSpPr txBox="1">
            <a:spLocks noChangeArrowheads="1"/>
          </p:cNvSpPr>
          <p:nvPr/>
        </p:nvSpPr>
        <p:spPr bwMode="auto">
          <a:xfrm>
            <a:off x="977551" y="188640"/>
            <a:ext cx="8015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Налог на имущество физических лиц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2454946"/>
              </p:ext>
            </p:extLst>
          </p:nvPr>
        </p:nvGraphicFramePr>
        <p:xfrm>
          <a:off x="285750" y="1412776"/>
          <a:ext cx="8707438" cy="3835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941" name="TextBox 9"/>
          <p:cNvSpPr txBox="1">
            <a:spLocks noChangeArrowheads="1"/>
          </p:cNvSpPr>
          <p:nvPr/>
        </p:nvSpPr>
        <p:spPr bwMode="auto">
          <a:xfrm>
            <a:off x="207963" y="5516563"/>
            <a:ext cx="878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 2024 год рассчитан  на основании расчета администратора платежа.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DDFF525-C233-46BD-BD28-CDEC26DB9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21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extBox 2"/>
          <p:cNvSpPr txBox="1">
            <a:spLocks noChangeArrowheads="1"/>
          </p:cNvSpPr>
          <p:nvPr/>
        </p:nvSpPr>
        <p:spPr bwMode="auto">
          <a:xfrm>
            <a:off x="977550" y="182322"/>
            <a:ext cx="79869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Земельный налог</a:t>
            </a:r>
          </a:p>
        </p:txBody>
      </p:sp>
      <p:sp>
        <p:nvSpPr>
          <p:cNvPr id="40964" name="TextBox 9"/>
          <p:cNvSpPr txBox="1">
            <a:spLocks noChangeArrowheads="1"/>
          </p:cNvSpPr>
          <p:nvPr/>
        </p:nvSpPr>
        <p:spPr bwMode="auto">
          <a:xfrm>
            <a:off x="251520" y="5660014"/>
            <a:ext cx="87129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2024 год рассчитан на основании расчета администратора платежа.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graphicFrame>
        <p:nvGraphicFramePr>
          <p:cNvPr id="7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720042"/>
              </p:ext>
            </p:extLst>
          </p:nvPr>
        </p:nvGraphicFramePr>
        <p:xfrm>
          <a:off x="179513" y="1340768"/>
          <a:ext cx="8712968" cy="4176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8187927-BFB9-4FCB-8226-89F705A3C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22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2"/>
          <p:cNvSpPr txBox="1">
            <a:spLocks noChangeArrowheads="1"/>
          </p:cNvSpPr>
          <p:nvPr/>
        </p:nvSpPr>
        <p:spPr bwMode="auto">
          <a:xfrm>
            <a:off x="977550" y="182322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Государственная пошлина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7383836"/>
              </p:ext>
            </p:extLst>
          </p:nvPr>
        </p:nvGraphicFramePr>
        <p:xfrm>
          <a:off x="179513" y="1340768"/>
          <a:ext cx="8712968" cy="4076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1989" name="TextBox 9"/>
          <p:cNvSpPr txBox="1">
            <a:spLocks noChangeArrowheads="1"/>
          </p:cNvSpPr>
          <p:nvPr/>
        </p:nvSpPr>
        <p:spPr bwMode="auto">
          <a:xfrm>
            <a:off x="285750" y="5670550"/>
            <a:ext cx="87852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2024 год рассчитан администратором доходов.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D7A1344-BE88-4489-B82D-2659233E9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23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Box 2"/>
          <p:cNvSpPr txBox="1">
            <a:spLocks noChangeArrowheads="1"/>
          </p:cNvSpPr>
          <p:nvPr/>
        </p:nvSpPr>
        <p:spPr bwMode="auto">
          <a:xfrm>
            <a:off x="977550" y="158399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использования имущества, находящегося в государственной и муниципальной собственности</a:t>
            </a:r>
          </a:p>
        </p:txBody>
      </p:sp>
      <p:graphicFrame>
        <p:nvGraphicFramePr>
          <p:cNvPr id="3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348829"/>
              </p:ext>
            </p:extLst>
          </p:nvPr>
        </p:nvGraphicFramePr>
        <p:xfrm>
          <a:off x="107504" y="1340770"/>
          <a:ext cx="8856983" cy="40924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8051" y="5478323"/>
            <a:ext cx="86344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на 2024 год рассчитан с учётом среднегодового поступления за 2020 – 2022 годы, коэффициента ожидаемого роста поступлений в 2024 году и на основании расчета администратора платежа.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0031B9D-DFB4-41DD-979C-E16D053CE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24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971550" y="158400"/>
            <a:ext cx="8014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продажи материальных и нематериальных активов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310577"/>
              </p:ext>
            </p:extLst>
          </p:nvPr>
        </p:nvGraphicFramePr>
        <p:xfrm>
          <a:off x="179512" y="1346270"/>
          <a:ext cx="8722990" cy="4971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900113" y="5949950"/>
            <a:ext cx="714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59551E3-0F7D-4867-A1AB-F01B4E2D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25</a:t>
            </a:fld>
            <a:endParaRPr lang="ru-RU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TextBox 2"/>
          <p:cNvSpPr txBox="1">
            <a:spLocks noChangeArrowheads="1"/>
          </p:cNvSpPr>
          <p:nvPr/>
        </p:nvSpPr>
        <p:spPr bwMode="auto">
          <a:xfrm>
            <a:off x="977550" y="15840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бюджета. Штрафы, санкции, возмещение ущерба.</a:t>
            </a:r>
          </a:p>
        </p:txBody>
      </p:sp>
      <p:graphicFrame>
        <p:nvGraphicFramePr>
          <p:cNvPr id="3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5935694"/>
              </p:ext>
            </p:extLst>
          </p:nvPr>
        </p:nvGraphicFramePr>
        <p:xfrm>
          <a:off x="179512" y="1346270"/>
          <a:ext cx="8722990" cy="4242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5062" name="TextBox 1"/>
          <p:cNvSpPr txBox="1">
            <a:spLocks noChangeArrowheads="1"/>
          </p:cNvSpPr>
          <p:nvPr/>
        </p:nvSpPr>
        <p:spPr bwMode="auto">
          <a:xfrm>
            <a:off x="467544" y="5517232"/>
            <a:ext cx="83529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на 2024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рассчитан с учётом ожидаемого поступления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за 2023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коэффициента ожидаемого роста поступлений </a:t>
            </a: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 2024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году.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201E08D-B2DE-45D0-90FB-638DC838C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26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277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Прямоугольник 2"/>
          <p:cNvSpPr>
            <a:spLocks noChangeArrowheads="1"/>
          </p:cNvSpPr>
          <p:nvPr/>
        </p:nvSpPr>
        <p:spPr bwMode="auto">
          <a:xfrm>
            <a:off x="977550" y="15840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планируемых поступлений в 2024 году от других </a:t>
            </a: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бюджетов</a:t>
            </a:r>
            <a:r>
              <a:rPr lang="en-US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1 665 828,0 тыс. руб., из них: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8432213"/>
              </p:ext>
            </p:extLst>
          </p:nvPr>
        </p:nvGraphicFramePr>
        <p:xfrm>
          <a:off x="179388" y="1628774"/>
          <a:ext cx="8785100" cy="482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0">
            <a:extLst>
              <a:ext uri="{FF2B5EF4-FFF2-40B4-BE49-F238E27FC236}">
                <a16:creationId xmlns:a16="http://schemas.microsoft.com/office/drawing/2014/main" id="{4BA480D1-0E53-4CDC-8105-8F230B1E4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303511C-D873-46C8-B4B3-7BD37A960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138" y="1044574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27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85E8BF7-47AD-405B-B134-D80F13BC48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Box 2"/>
          <p:cNvSpPr txBox="1">
            <a:spLocks noChangeArrowheads="1"/>
          </p:cNvSpPr>
          <p:nvPr/>
        </p:nvSpPr>
        <p:spPr bwMode="auto">
          <a:xfrm>
            <a:off x="977550" y="15840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47107" name="TextBox 10"/>
          <p:cNvSpPr txBox="1">
            <a:spLocks noChangeArrowheads="1"/>
          </p:cNvSpPr>
          <p:nvPr/>
        </p:nvSpPr>
        <p:spPr bwMode="auto">
          <a:xfrm>
            <a:off x="323850" y="1486025"/>
            <a:ext cx="8568630" cy="1015663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2024 году в бюджет городского округа Красноуфимск планируется к уплате отдельных налогов в расчете на одного жителя в местный бюджет: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23850" y="2595563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7,5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850" y="3428999"/>
            <a:ext cx="1944688" cy="1213445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2,6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07975" y="4759920"/>
            <a:ext cx="1944688" cy="715963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рублей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07975" y="5593358"/>
            <a:ext cx="1944688" cy="715962"/>
          </a:xfrm>
          <a:prstGeom prst="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0,4 тыс. рублей</a:t>
            </a:r>
          </a:p>
        </p:txBody>
      </p:sp>
      <p:sp>
        <p:nvSpPr>
          <p:cNvPr id="5" name="Прямоугольник с одним усеченным и одним скругленным углом 4"/>
          <p:cNvSpPr/>
          <p:nvPr/>
        </p:nvSpPr>
        <p:spPr>
          <a:xfrm>
            <a:off x="2412999" y="2647801"/>
            <a:ext cx="6407151" cy="663723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</a:t>
            </a: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r>
              <a:rPr lang="ru-RU" sz="1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физических лиц</a:t>
            </a:r>
          </a:p>
        </p:txBody>
      </p:sp>
      <p:sp>
        <p:nvSpPr>
          <p:cNvPr id="16" name="Прямоугольник с одним усеченным и одним скругленным углом 15"/>
          <p:cNvSpPr/>
          <p:nvPr/>
        </p:nvSpPr>
        <p:spPr>
          <a:xfrm>
            <a:off x="2379662" y="3428999"/>
            <a:ext cx="6407151" cy="1213445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Налоги, взимаемые в связи с применением специальных налоговых режимов (упрощенная система налогообложения, патентная система налогообложения, единый сельскохозяйственный налог)</a:t>
            </a:r>
          </a:p>
        </p:txBody>
      </p:sp>
      <p:sp>
        <p:nvSpPr>
          <p:cNvPr id="17" name="Прямоугольник с одним усеченным и одним скругленным углом 16"/>
          <p:cNvSpPr/>
          <p:nvPr/>
        </p:nvSpPr>
        <p:spPr>
          <a:xfrm>
            <a:off x="2413000" y="4901208"/>
            <a:ext cx="6407150" cy="539749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</p:txBody>
      </p:sp>
      <p:sp>
        <p:nvSpPr>
          <p:cNvPr id="18" name="Прямоугольник с одним усеченным и одним скругленным углом 17"/>
          <p:cNvSpPr/>
          <p:nvPr/>
        </p:nvSpPr>
        <p:spPr>
          <a:xfrm>
            <a:off x="2379663" y="5593358"/>
            <a:ext cx="6407150" cy="715962"/>
          </a:xfrm>
          <a:prstGeom prst="snipRoundRect">
            <a:avLst/>
          </a:prstGeom>
          <a:solidFill>
            <a:srgbClr val="A6ECCC"/>
          </a:solidFill>
          <a:ln>
            <a:solidFill>
              <a:srgbClr val="A6EC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ru-RU" sz="16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1819032-DAA4-47EF-B44C-FFE634F2E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4700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28</a:t>
            </a:fld>
            <a:endParaRPr lang="ru-RU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343891"/>
      </p:ext>
    </p:extLst>
  </p:cSld>
  <p:clrMapOvr>
    <a:masterClrMapping/>
  </p:clrMapOvr>
  <p:transition spd="slow">
    <p:wheel spokes="1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612" y="2575756"/>
            <a:ext cx="6984776" cy="170648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chemeClr val="tx1"/>
                </a:solidFill>
              </a:rPr>
              <a:t>Р а с х о д ы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1F34A85-0F95-4375-BA64-C3E5C4B7D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50432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29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1492E8B-A5D8-4EFA-8E72-2E47B4189E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4563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Прямоугольник 2"/>
          <p:cNvSpPr>
            <a:spLocks noChangeArrowheads="1"/>
          </p:cNvSpPr>
          <p:nvPr/>
        </p:nvSpPr>
        <p:spPr bwMode="auto">
          <a:xfrm>
            <a:off x="107950" y="1341438"/>
            <a:ext cx="88565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000" b="1" dirty="0"/>
              <a:t> </a:t>
            </a:r>
          </a:p>
        </p:txBody>
      </p:sp>
      <p:sp>
        <p:nvSpPr>
          <p:cNvPr id="31748" name="Прямоугольник 3"/>
          <p:cNvSpPr>
            <a:spLocks noChangeArrowheads="1"/>
          </p:cNvSpPr>
          <p:nvPr/>
        </p:nvSpPr>
        <p:spPr bwMode="auto">
          <a:xfrm>
            <a:off x="977550" y="18864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направления бюджетной политики на 2024-2026 годы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2134" y="2513664"/>
            <a:ext cx="3005730" cy="2624106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национальных целей развития Российской Федерации, социально-экономического развития Свердловской области и городского округа Красноуфимск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24872" y="1809971"/>
            <a:ext cx="5145265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Первоочередное исполнение принятых социальных обязательств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724874" y="3212977"/>
            <a:ext cx="5181082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финансовых ресурсов на приоритетных направлениях расходования бюджетных средств</a:t>
            </a:r>
          </a:p>
        </p:txBody>
      </p:sp>
      <p:sp>
        <p:nvSpPr>
          <p:cNvPr id="3" name="Стрелка вправо 2"/>
          <p:cNvSpPr/>
          <p:nvPr/>
        </p:nvSpPr>
        <p:spPr>
          <a:xfrm>
            <a:off x="3335515" y="3791727"/>
            <a:ext cx="389357" cy="432048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/>
          <p:cNvSpPr/>
          <p:nvPr/>
        </p:nvSpPr>
        <p:spPr>
          <a:xfrm>
            <a:off x="3347864" y="2513664"/>
            <a:ext cx="397812" cy="484632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730015" y="4653137"/>
            <a:ext cx="5181082" cy="1224135"/>
          </a:xfrm>
          <a:prstGeom prst="rect">
            <a:avLst/>
          </a:prstGeom>
          <a:solidFill>
            <a:schemeClr val="bg1"/>
          </a:solidFill>
          <a:ln w="28575">
            <a:solidFill>
              <a:srgbClr val="5CC49C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0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государственных (региональных) проектах и   конкурсах 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3335515" y="4653137"/>
            <a:ext cx="397813" cy="484632"/>
          </a:xfrm>
          <a:prstGeom prst="rightArrow">
            <a:avLst/>
          </a:prstGeom>
          <a:solidFill>
            <a:srgbClr val="A6EC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AF5DB78-94D4-44AE-9F9C-7B039F8CD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30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442722"/>
      </p:ext>
    </p:extLst>
  </p:cSld>
  <p:clrMapOvr>
    <a:masterClrMapping/>
  </p:clrMapOvr>
  <p:transition spd="slow">
    <p:blinds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977550" y="158400"/>
            <a:ext cx="80080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бюджета городского округа Красноуфимск по разделам на 2024 год</a:t>
            </a:r>
          </a:p>
        </p:txBody>
      </p:sp>
      <p:graphicFrame>
        <p:nvGraphicFramePr>
          <p:cNvPr id="2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8294567"/>
              </p:ext>
            </p:extLst>
          </p:nvPr>
        </p:nvGraphicFramePr>
        <p:xfrm>
          <a:off x="179511" y="1338263"/>
          <a:ext cx="8784977" cy="48270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05" name="TextBox 9"/>
          <p:cNvSpPr txBox="1">
            <a:spLocks noChangeArrowheads="1"/>
          </p:cNvSpPr>
          <p:nvPr/>
        </p:nvSpPr>
        <p:spPr bwMode="auto">
          <a:xfrm>
            <a:off x="1619671" y="4869160"/>
            <a:ext cx="210820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2 610 527,7</a:t>
            </a:r>
          </a:p>
          <a:p>
            <a:pPr algn="ctr" eaLnBrk="1" hangingPunct="1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5536" y="6068497"/>
            <a:ext cx="63594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сфера	2 003 136,7 тыс. руб.	76,7 %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A00B83D-E58B-4E2D-AF78-307B04598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199" y="1043459"/>
            <a:ext cx="609600" cy="44132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dirty="0">
                <a:solidFill>
                  <a:schemeClr val="accent6"/>
                </a:solidFill>
              </a:rPr>
              <a:t>31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C4734F6-00E5-49E2-AD26-AD9EE81691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554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Заголовок 2"/>
          <p:cNvSpPr>
            <a:spLocks noGrp="1"/>
          </p:cNvSpPr>
          <p:nvPr>
            <p:ph type="title"/>
          </p:nvPr>
        </p:nvSpPr>
        <p:spPr>
          <a:xfrm>
            <a:off x="977550" y="158401"/>
            <a:ext cx="8008050" cy="441325"/>
          </a:xfrm>
        </p:spPr>
        <p:txBody>
          <a:bodyPr anchor="ctr"/>
          <a:lstStyle/>
          <a:p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Программные и непрограммные расходы в  2024 году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1A3FDA2F-3E2D-48E8-9EBB-42B1DB9BA36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867955"/>
              </p:ext>
            </p:extLst>
          </p:nvPr>
        </p:nvGraphicFramePr>
        <p:xfrm>
          <a:off x="179388" y="1628774"/>
          <a:ext cx="8785100" cy="4824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10">
            <a:extLst>
              <a:ext uri="{FF2B5EF4-FFF2-40B4-BE49-F238E27FC236}">
                <a16:creationId xmlns:a16="http://schemas.microsoft.com/office/drawing/2014/main" id="{7A1AF35A-5768-4EFC-9FB8-0E07D54F4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8682" y="6300028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53BC512F-0D6F-44E5-9B49-81143E881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19A47-CD5F-472F-8E7A-20894C29AD77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32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BBBF97-9305-4306-A92C-4E5D7565E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457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"/>
          <p:cNvSpPr txBox="1">
            <a:spLocks noChangeArrowheads="1"/>
          </p:cNvSpPr>
          <p:nvPr/>
        </p:nvSpPr>
        <p:spPr bwMode="auto">
          <a:xfrm>
            <a:off x="977550" y="15840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</a:t>
            </a:r>
          </a:p>
        </p:txBody>
      </p:sp>
      <p:graphicFrame>
        <p:nvGraphicFramePr>
          <p:cNvPr id="2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7650492"/>
              </p:ext>
            </p:extLst>
          </p:nvPr>
        </p:nvGraphicFramePr>
        <p:xfrm>
          <a:off x="176213" y="1204913"/>
          <a:ext cx="8529637" cy="7264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9157" name="TextBox 40"/>
          <p:cNvSpPr txBox="1">
            <a:spLocks noChangeArrowheads="1"/>
          </p:cNvSpPr>
          <p:nvPr/>
        </p:nvSpPr>
        <p:spPr bwMode="auto">
          <a:xfrm>
            <a:off x="285751" y="1589005"/>
            <a:ext cx="299010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12 муниципальных программ будет реализовано в 2024 году на сумму 2 452 647,8 тыс. рублей</a:t>
            </a: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3394406" y="6306345"/>
            <a:ext cx="224651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в тыс. руб.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F7598A5-968C-49B1-86BA-CD0A3E1F7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39246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33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B554DF-CD7C-4865-9C24-68459DA7F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636875"/>
              </p:ext>
            </p:extLst>
          </p:nvPr>
        </p:nvGraphicFramePr>
        <p:xfrm>
          <a:off x="-1347788" y="1412776"/>
          <a:ext cx="10898188" cy="7694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180" name="Rectangle 4"/>
          <p:cNvSpPr>
            <a:spLocks noChangeArrowheads="1"/>
          </p:cNvSpPr>
          <p:nvPr/>
        </p:nvSpPr>
        <p:spPr bwMode="auto">
          <a:xfrm>
            <a:off x="977550" y="129406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  <p:sp>
        <p:nvSpPr>
          <p:cNvPr id="5018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1370434"/>
            <a:ext cx="3888432" cy="2221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60826DC-FFC7-4BF0-8D7E-2ECB66C23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34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649966-5333-42B4-A393-985D4729B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4989885"/>
              </p:ext>
            </p:extLst>
          </p:nvPr>
        </p:nvGraphicFramePr>
        <p:xfrm>
          <a:off x="142875" y="1340768"/>
          <a:ext cx="8858250" cy="5426833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85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</a:t>
                      </a:r>
                      <a:r>
                        <a:rPr kumimoji="0" lang="en-US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9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90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Главы, центрального аппарата Администрации, организация деятельности МКУ «Централизованная бухгалтерия»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 </a:t>
                      </a: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702,5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82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Официальное опубликование правовых актов и иной официальной информации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1 375,7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669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государственного полномочия СО по предоставлению гражданам, проживающим на территории Свердловской области, меры социальной поддержки по частичному освобождению от платы за  коммунальные услуги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12 525,0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160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гарантии лицам, замещавшим муниципальные должности и должности муниципальной службы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8 174,9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73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субсидий муниципальному фонду поддержки предпринимательства 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420,5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9895CC7-D3D4-459B-A28F-175AB13D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53260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35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A5C3193-2E9B-4B53-B3BA-A0C70A39B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9" name="Rectangle 4">
            <a:extLst>
              <a:ext uri="{FF2B5EF4-FFF2-40B4-BE49-F238E27FC236}">
                <a16:creationId xmlns:a16="http://schemas.microsoft.com/office/drawing/2014/main" id="{C2014841-2F9F-47BC-9BE6-7C4C42C8C1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50" y="129406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обеспечение эффективности деятельности администрации городского округа Красноуфимск до 2028 года»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4"/>
          <p:cNvSpPr>
            <a:spLocks noChangeArrowheads="1"/>
          </p:cNvSpPr>
          <p:nvPr/>
        </p:nvSpPr>
        <p:spPr bwMode="auto">
          <a:xfrm>
            <a:off x="977550" y="129925"/>
            <a:ext cx="79869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7545774"/>
              </p:ext>
            </p:extLst>
          </p:nvPr>
        </p:nvGraphicFramePr>
        <p:xfrm>
          <a:off x="302382" y="2780929"/>
          <a:ext cx="8662105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22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https://uralnew.ru/assets/images/2022/08/23/ulicza-8-marta/5gBxMjH57g8-1536x1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07" y="1427513"/>
            <a:ext cx="3840361" cy="255904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ksk66.ru/wp-content/uploads/2022/09/IMG_869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832" y="1427513"/>
            <a:ext cx="3885624" cy="25904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F44E070-9C71-4071-85FF-7E1E66048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4658" y="1041288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36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67C58DF-70C7-4B0D-A60D-8BC1D2AE57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Прямоугольник 5"/>
          <p:cNvSpPr>
            <a:spLocks noChangeArrowheads="1"/>
          </p:cNvSpPr>
          <p:nvPr/>
        </p:nvSpPr>
        <p:spPr bwMode="auto">
          <a:xfrm>
            <a:off x="965200" y="128811"/>
            <a:ext cx="8020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и модернизация жилищно-коммунального и дорожного хозяйства городского округа Красноуфимск до 2028 года»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9388" y="1341438"/>
            <a:ext cx="8626475" cy="480131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2024 год:</a:t>
            </a:r>
          </a:p>
          <a:p>
            <a:pPr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благоустройство территории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44 261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тыс. руб.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дорожного хозяйства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129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579,3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жилищно-коммунального комплекса 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- 44 007,4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руб.;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поддержка населения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113 467,7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руб.;</a:t>
            </a:r>
          </a:p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   Строительство и реконструкция объектов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150 887,6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руб.;</a:t>
            </a:r>
          </a:p>
          <a:p>
            <a:pPr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   Обеспечение реализации муниципальной программы и прочие мероприятия городского округа Красноуфимск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30 626,2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49D81A8-80FD-4F54-BA1C-44F89663B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AC42E8-7FEE-4335-B2FB-0B47DC06AB3A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37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AF03A3C-85AA-4719-B27E-3301A76FA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613221"/>
              </p:ext>
            </p:extLst>
          </p:nvPr>
        </p:nvGraphicFramePr>
        <p:xfrm>
          <a:off x="157163" y="2308225"/>
          <a:ext cx="9118600" cy="4867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977551" y="129406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муниципальными финансами городского округа Красноуфимск до 2028 года»</a:t>
            </a:r>
          </a:p>
        </p:txBody>
      </p:sp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642027"/>
            <a:ext cx="2846837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https://dpocpp.ru/pluginfile.php/44625/course/overviewfiles/%D1%84%D0%BE%D1%82%D0%B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2028"/>
            <a:ext cx="2710691" cy="1904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https://spravochnaya.com/wp-content/uploads/2020/02/finance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642028"/>
            <a:ext cx="2780925" cy="190462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9F34783-AAAE-4EAB-8EB0-453DE442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50800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38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81F559-5845-4265-BE26-1D5EF28C1C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0005361"/>
              </p:ext>
            </p:extLst>
          </p:nvPr>
        </p:nvGraphicFramePr>
        <p:xfrm>
          <a:off x="-826436" y="1204914"/>
          <a:ext cx="9925050" cy="5968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977550" y="144781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муниципальной собственностью городского округа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года»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25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192" y="1478520"/>
            <a:ext cx="2406377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 descr="https://akvilon-leasing.ru/upload/iblock/e64/e643e539361c31ed6732287973333f7d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8520"/>
            <a:ext cx="271368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xn-----6kcalbbrfn0iijf7msb.xn--p1ai/upload/iblock/d3b/hbpqslmh4va3oc2u9amxx1q94gzober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572" y="1478520"/>
            <a:ext cx="2685596" cy="18423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E1F5A4C-3B24-44C2-8299-D486F1956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3686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39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FFF5C06-DC3E-4B38-906B-1E1F6B0AD9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altLang="ru-RU" sz="1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/>
          </a:p>
        </p:txBody>
      </p:sp>
      <p:sp>
        <p:nvSpPr>
          <p:cNvPr id="57348" name="Прямоугольник 3"/>
          <p:cNvSpPr>
            <a:spLocks noChangeArrowheads="1"/>
          </p:cNvSpPr>
          <p:nvPr/>
        </p:nvSpPr>
        <p:spPr bwMode="auto">
          <a:xfrm>
            <a:off x="977550" y="125322"/>
            <a:ext cx="800804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муниципальной собственностью городского округа Красноуфимск до 2028 года»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5100" y="1309688"/>
            <a:ext cx="887139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</a:t>
            </a:r>
          </a:p>
          <a:p>
            <a:pPr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Отопление  муниципальных помещений и содержание общего имущества многоквартирных домов (площадок)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734,3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руб.; 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Взносы на капремонт  за жилые и нежилые помещения в многоквартирных домах, находящихся в муниципальной собственности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2 360,8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руб.;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 связанные с муниципальной собственностью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662,6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(выполнение комплекса кадастровых работ, оценка объектов недвижимости);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 ОМС УМИ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12 479,2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 </a:t>
            </a:r>
          </a:p>
          <a:p>
            <a:pPr marL="342900" indent="-342900">
              <a:buFont typeface="+mj-lt"/>
              <a:buAutoNum type="arabicPeriod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имущества в муниципальную собственность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коммунальная техника) –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698,4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106E6E2-68D6-418D-ACB4-F984809E1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40225" y="1045369"/>
            <a:ext cx="457200" cy="441325"/>
          </a:xfrm>
        </p:spPr>
        <p:txBody>
          <a:bodyPr/>
          <a:lstStyle/>
          <a:p>
            <a:pPr>
              <a:defRPr/>
            </a:pPr>
            <a:fld id="{75AC42E8-7FEE-4335-B2FB-0B47DC06AB3A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40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361C87-45A1-48FE-BEE9-0F5DB395DE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p:transition spd="slow">
    <p:blinds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Прямоугольник 2"/>
          <p:cNvSpPr>
            <a:spLocks noChangeArrowheads="1"/>
          </p:cNvSpPr>
          <p:nvPr/>
        </p:nvSpPr>
        <p:spPr bwMode="auto">
          <a:xfrm>
            <a:off x="977550" y="116632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ГО Красноуфимск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системы образования в городском округе Красноуфимск 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02323"/>
              </p:ext>
            </p:extLst>
          </p:nvPr>
        </p:nvGraphicFramePr>
        <p:xfrm>
          <a:off x="4762" y="2132637"/>
          <a:ext cx="8959726" cy="4249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8373" name="TextBox 1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D5D016F-C81F-456A-97AC-596C16792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50432" y="1033594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41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1935984-319E-4860-9029-9D719D4DE7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Прямоугольник 1"/>
          <p:cNvSpPr>
            <a:spLocks noChangeArrowheads="1"/>
          </p:cNvSpPr>
          <p:nvPr/>
        </p:nvSpPr>
        <p:spPr bwMode="auto">
          <a:xfrm>
            <a:off x="965200" y="116632"/>
            <a:ext cx="80204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Муниципальная программа ГО Красноуфимск</a:t>
            </a:r>
          </a:p>
          <a:p>
            <a:pPr algn="ctr"/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«Развитие системы образования в городском округе Красноуфимск </a:t>
            </a:r>
            <a:endParaRPr lang="en-US" altLang="ru-RU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</a:t>
            </a:r>
            <a:r>
              <a:rPr lang="ru-RU" alt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4B0B36-AEEB-4189-BFB6-5CE4D7729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48097"/>
            <a:ext cx="609600" cy="441325"/>
          </a:xfrm>
        </p:spPr>
        <p:txBody>
          <a:bodyPr/>
          <a:lstStyle/>
          <a:p>
            <a:pPr>
              <a:defRPr/>
            </a:pPr>
            <a:fld id="{F294C038-1B60-49FA-AF20-D1560328A1B1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42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17F726-1272-4125-87AD-EF780E2C2E38}"/>
              </a:ext>
            </a:extLst>
          </p:cNvPr>
          <p:cNvSpPr/>
          <p:nvPr/>
        </p:nvSpPr>
        <p:spPr>
          <a:xfrm>
            <a:off x="179388" y="1268760"/>
            <a:ext cx="8806212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год: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дошкольного образования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469 435,8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общего образования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606 975,4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развитие материально-технической базы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7 083,7 тыс. руб.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системы дополнительного образования, отдыха и оздоровления детей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2 388,2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тыс. руб.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расходы, связанные с развитием системы образования в городском округе Красноуфимск – 145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491,8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1999F6-3DD0-4A86-99DA-675BB04FF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2934" y="1314276"/>
            <a:ext cx="2789237" cy="5499100"/>
          </a:xfrm>
        </p:spPr>
        <p:txBody>
          <a:bodyPr/>
          <a:lstStyle/>
          <a:p>
            <a:pPr>
              <a:defRPr/>
            </a:pPr>
            <a:r>
              <a:rPr lang="ru-RU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2024 год: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материально-технической базы учреждений по работе с молодёжью 733,1 тыс. руб.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Молодежная биржа труда – 1066,7 тыс. руб.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военно-патриотическому воспитанию молодежи 654,8 тыс. руб.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МАУ «Центр творчества детей и молодежи» 20 332,6 тыс. руб.</a:t>
            </a:r>
            <a:endPara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ClrTx/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молодежного центра «Космос» - 34 963,1 тыс. руб. </a:t>
            </a:r>
          </a:p>
        </p:txBody>
      </p:sp>
      <p:sp>
        <p:nvSpPr>
          <p:cNvPr id="60422" name="Прямоугольник 9"/>
          <p:cNvSpPr>
            <a:spLocks noChangeArrowheads="1"/>
          </p:cNvSpPr>
          <p:nvPr/>
        </p:nvSpPr>
        <p:spPr bwMode="auto">
          <a:xfrm>
            <a:off x="2843808" y="476672"/>
            <a:ext cx="615414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молодежной политики в городском округе Красноуфимск до 2028 года»</a:t>
            </a:r>
          </a:p>
        </p:txBody>
      </p:sp>
      <p:graphicFrame>
        <p:nvGraphicFramePr>
          <p:cNvPr id="10" name="Диаграмма 46">
            <a:extLst>
              <a:ext uri="{FF2B5EF4-FFF2-40B4-BE49-F238E27FC236}">
                <a16:creationId xmlns:a16="http://schemas.microsoft.com/office/drawing/2014/main" id="{E1EC3494-85F5-48CF-BF7E-BAEAB84A7D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16173"/>
              </p:ext>
            </p:extLst>
          </p:nvPr>
        </p:nvGraphicFramePr>
        <p:xfrm>
          <a:off x="3203848" y="2132857"/>
          <a:ext cx="5695528" cy="44647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BACC3EE-6FCA-40B5-9749-AB8A3E5187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343400" y="1024706"/>
            <a:ext cx="457200" cy="441325"/>
          </a:xfrm>
        </p:spPr>
        <p:txBody>
          <a:bodyPr/>
          <a:lstStyle/>
          <a:p>
            <a:pPr>
              <a:defRPr/>
            </a:pPr>
            <a:fld id="{66F40CE1-5270-47E0-A893-426DCACF0D7B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43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492D15EC-FC79-495F-AACD-A47507A49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6388066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02D8F6-87F2-4512-AC60-0B38F1239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Прямоугольник 2"/>
          <p:cNvSpPr>
            <a:spLocks noChangeArrowheads="1"/>
          </p:cNvSpPr>
          <p:nvPr/>
        </p:nvSpPr>
        <p:spPr bwMode="auto">
          <a:xfrm>
            <a:off x="977550" y="189250"/>
            <a:ext cx="798693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городского округа Красноуфимск 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4452164"/>
              </p:ext>
            </p:extLst>
          </p:nvPr>
        </p:nvGraphicFramePr>
        <p:xfrm>
          <a:off x="467544" y="3933056"/>
          <a:ext cx="8568952" cy="2875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1445" name="TextBox 7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https://ksk66.ru/wp-content/uploads/2022/11/1667382996910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907" y="1628800"/>
            <a:ext cx="3710186" cy="27851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DEA5DBA-C111-4D0A-935D-AC96497E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50432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44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FEA7266-BF02-4789-9649-B2BA00F10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Прямоугольник 2"/>
          <p:cNvSpPr>
            <a:spLocks noChangeArrowheads="1"/>
          </p:cNvSpPr>
          <p:nvPr/>
        </p:nvSpPr>
        <p:spPr bwMode="auto">
          <a:xfrm>
            <a:off x="965200" y="186275"/>
            <a:ext cx="79740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культуры городского округа Красноуфимск до 2028 года»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2238" y="1420609"/>
            <a:ext cx="8785225" cy="48167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/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расходы на 2024 год:</a:t>
            </a:r>
          </a:p>
          <a:p>
            <a:pPr>
              <a:defRPr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 музея - 17 161,9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Библиотечное обслуживание населения – 35 038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Центра культуры и досуга - 68 278,9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сфере культуры - 2 908,8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Охрана культурного наследия – 3 409,1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Дополнительное образование детей в МБУ Детская школа искусств - 29 422,4 тыс. руб.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ОМС «Управление культуры  ГО Красноуфимск» и Центра бухгалтерского обслуживания - 31 129,2 тыс. руб.</a:t>
            </a:r>
            <a:endParaRPr lang="ru-RU" sz="1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F94CF12-F849-41F8-9AC8-23BAD5BFB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50432" y="1043459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45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64814D-CE8E-44E4-8458-3CF1E86C9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977550" y="116632"/>
            <a:ext cx="798693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 городского округа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 до 2028 года»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492" name="TextBox 8"/>
          <p:cNvSpPr txBox="1">
            <a:spLocks noChangeArrowheads="1"/>
          </p:cNvSpPr>
          <p:nvPr/>
        </p:nvSpPr>
        <p:spPr bwMode="auto">
          <a:xfrm>
            <a:off x="2995613" y="6381750"/>
            <a:ext cx="27376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</a:p>
          <a:p>
            <a:pPr eaLnBrk="1" hangingPunct="1"/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174851"/>
              </p:ext>
            </p:extLst>
          </p:nvPr>
        </p:nvGraphicFramePr>
        <p:xfrm>
          <a:off x="-101600" y="3789040"/>
          <a:ext cx="9858176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2" name="Picture 4" descr="https://ksk66.ru/wp-content/uploads/2019/11/znaki_gto-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45927"/>
            <a:ext cx="3399788" cy="160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01524B6-11FE-4047-A8FC-6B23DB58D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20341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46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358074B-FB9C-4ADE-AC5D-8339E5044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1993063"/>
              </p:ext>
            </p:extLst>
          </p:nvPr>
        </p:nvGraphicFramePr>
        <p:xfrm>
          <a:off x="142751" y="1340768"/>
          <a:ext cx="8821737" cy="5400601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26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5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30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2024 году: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6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25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КСК «Центральный»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12 473,7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12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«ФОЦ «Сокол»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27 748,7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15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</a:t>
                      </a: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МАУ ДО СШ «Лидер»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23 994,7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15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 МАУ ДО «СШ»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16 827,1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57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802,2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75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Направление спортсменов ГО Красноуфимск на спортивные и физкультурные мероприятия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1 259,8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85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Поэтапное внедрение Всероссийского физкультурно-спортивного комплекса «Готов к труду и обороне»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181,1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85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материально-технической базы объектов в сфере физической культуры и спорта</a:t>
                      </a: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1 221,6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857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Создание спортивных площадок (оснащение спортивным оборудованием) для занятий уличной гимнастикой</a:t>
                      </a: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331,1</a:t>
                      </a: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4544" name="Прямоугольник 1"/>
          <p:cNvSpPr>
            <a:spLocks noChangeArrowheads="1"/>
          </p:cNvSpPr>
          <p:nvPr/>
        </p:nvSpPr>
        <p:spPr bwMode="auto">
          <a:xfrm>
            <a:off x="966788" y="116632"/>
            <a:ext cx="799782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 и спорта городского округа Красноуфимск до 2028 года»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51B8E94-109D-4004-9E74-B96F0A71D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10904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47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D7376C-E09C-4F06-9FF8-677397F3B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651684"/>
              </p:ext>
            </p:extLst>
          </p:nvPr>
        </p:nvGraphicFramePr>
        <p:xfrm>
          <a:off x="-180527" y="1772817"/>
          <a:ext cx="916419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5539" name="TextBox 6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977550" y="116632"/>
            <a:ext cx="800611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населения городского округа Красноуфимск»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94C8AD7-381D-46CF-AEEF-6514B17C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29777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48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EBA433-AD42-4216-A982-2146AE6BB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8145683"/>
              </p:ext>
            </p:extLst>
          </p:nvPr>
        </p:nvGraphicFramePr>
        <p:xfrm>
          <a:off x="179512" y="1340767"/>
          <a:ext cx="8858250" cy="535371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5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32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01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 расходы в 2024 году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6" marR="9526" marT="9527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69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поддержки социально ориентированным  некоммерческим организациям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729,7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36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физической и информационной доступности общественно - значимых учреждений (установка пандусов, поручней, кнопок вызова и т.п.)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226,5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549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мероприятий для отдельных категорий граждан 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203,2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9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Предупреждение распространения ВИЧ-инфекции в городском округе Красноуфимск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130,5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0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Профилактика туберкулеза на территории городского округа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70,6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Оказание материальной помощи отдельным категориям граждан 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182,3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39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служебными жилыми помещениями специалистов с высшим  образованием (по наиболее востребованным специальностям) прибывших для работы в учреждения здравоохранения, образования, иные учреждения бюджетной сферы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425,1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0697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Вакцинация и ревакцинация обучающихся муниципальных общеобразовательных учреждений против клещевого энцефалита</a:t>
                      </a:r>
                      <a:endParaRPr kumimoji="0" lang="ru-RU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163,7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6047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Формирование, в том числе путём приобретения жилых помещений, муниципального жилого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7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50 000,0</a:t>
                      </a: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6595" name="Прямоугольник 1"/>
          <p:cNvSpPr>
            <a:spLocks noChangeArrowheads="1"/>
          </p:cNvSpPr>
          <p:nvPr/>
        </p:nvSpPr>
        <p:spPr bwMode="auto">
          <a:xfrm>
            <a:off x="977550" y="116632"/>
            <a:ext cx="80080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 программа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населения городского округа Красноуфимск» 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2028 года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8B280DF-091D-450A-8A0B-D93D369D5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980728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49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907DF7-190E-4FB7-A7B9-4590238806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ChangeArrowheads="1"/>
          </p:cNvSpPr>
          <p:nvPr/>
        </p:nvSpPr>
        <p:spPr bwMode="auto">
          <a:xfrm>
            <a:off x="966912" y="116186"/>
            <a:ext cx="80199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безопасности жизнедеятельности населения городского округа Красноуфимск» до 2028 года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769557"/>
              </p:ext>
            </p:extLst>
          </p:nvPr>
        </p:nvGraphicFramePr>
        <p:xfrm>
          <a:off x="-612576" y="1772816"/>
          <a:ext cx="10585176" cy="4500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7589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FD8C7064-228F-4156-98EB-32B90B9E6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39516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50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38F180C-8075-427E-A845-067BCFAD5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15516" y="1412776"/>
            <a:ext cx="87713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в общественных местах. Охрана общественного порядка. Безопасность дорожного движения - 398,9 тыс. руб.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алкоголизма и наркомании на территории городского округа Красноуфимск - 18,5 тыс. руб.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экстремизма, минимизация и (или) ликвидация последствий проявлений терроризма и экстремизма. Гармонизация межнациональных отношений – 62,4 тыс. руб.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территории городского округа Красноуфимск от чрезвычайных ситуаций природного и техногенного характера. Совершенствование гражданской обороны – 10 033,6 тыс. руб. 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первичных мер пожарной безопасности и безопасности людей на водных объектах – 763,1 тыс. руб.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1600" b="1" dirty="0"/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и развитие на территории городского округа Красноуфимск АПК «Безопасный город» - 373,3 тыс. руб.</a:t>
            </a:r>
            <a:endParaRPr lang="ru-RU" sz="1600" b="1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D307A79-E509-46E5-82CD-C1D5C00D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35500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51</a:t>
            </a:fld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EF72142-154D-48E7-B586-6B94C76F4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912" y="116186"/>
            <a:ext cx="8019926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</a:p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безопасности жизнедеятельности населения городского округа Красноуфимск» до 2028 года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58B8EA-7FF7-4428-BAD9-F432C4D8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971550" y="254684"/>
            <a:ext cx="8015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 Формирование современной городской среды на территории городского округа Красноуфимск на 2018- 2027 годы»</a:t>
            </a:r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2046576"/>
              </p:ext>
            </p:extLst>
          </p:nvPr>
        </p:nvGraphicFramePr>
        <p:xfrm>
          <a:off x="395536" y="3443844"/>
          <a:ext cx="5328592" cy="300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950" y="1350963"/>
            <a:ext cx="446405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в 2024 году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дворовых проездов многоквартирных домов (МКД) за счет долевого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счет местного бюджета и средств собственников помещений в  сумме 25 580,9 тыс. руб.</a:t>
            </a:r>
            <a:endParaRPr lang="ru-RU" sz="1400" dirty="0"/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24049"/>
          <a:stretch/>
        </p:blipFill>
        <p:spPr>
          <a:xfrm>
            <a:off x="4952275" y="2708921"/>
            <a:ext cx="4066754" cy="3024336"/>
          </a:xfrm>
          <a:prstGeom prst="rect">
            <a:avLst/>
          </a:prstGeom>
        </p:spPr>
      </p:pic>
      <p:pic>
        <p:nvPicPr>
          <p:cNvPr id="8" name="Рисунок 7" descr="1410339261_allday_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88640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596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4"/>
          <p:cNvSpPr>
            <a:spLocks noChangeArrowheads="1"/>
          </p:cNvSpPr>
          <p:nvPr/>
        </p:nvSpPr>
        <p:spPr bwMode="auto">
          <a:xfrm>
            <a:off x="971550" y="116185"/>
            <a:ext cx="8015288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по энергосбережению и повышению энергетической эффективности в городском округе Красноуфимск на 2021-2030 </a:t>
            </a:r>
            <a:r>
              <a:rPr lang="ru-RU" alt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г.г</a:t>
            </a:r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eaLnBrk="1" hangingPunct="1"/>
            <a:endParaRPr lang="en-US" alt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6563429"/>
              </p:ext>
            </p:extLst>
          </p:nvPr>
        </p:nvGraphicFramePr>
        <p:xfrm>
          <a:off x="395536" y="3443844"/>
          <a:ext cx="5328592" cy="3009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9637" name="TextBox 5"/>
          <p:cNvSpPr txBox="1">
            <a:spLocks noChangeArrowheads="1"/>
          </p:cNvSpPr>
          <p:nvPr/>
        </p:nvSpPr>
        <p:spPr bwMode="auto">
          <a:xfrm>
            <a:off x="2995613" y="6381750"/>
            <a:ext cx="27892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>
                <a:latin typeface="Times New Roman" panose="02020603050405020304" pitchFamily="18" charset="0"/>
                <a:cs typeface="Times New Roman" panose="02020603050405020304" pitchFamily="18" charset="0"/>
              </a:rPr>
              <a:t>Объемы финансирования (тыс. руб.):</a:t>
            </a:r>
            <a:endParaRPr lang="ru-RU" altLang="ru-RU" sz="12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7950" y="1350963"/>
            <a:ext cx="44640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 в 2024 году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области экономии электроэнергии, в том числе замена светильников уличного освещения в  сумме 10 481,0 тыс. руб.</a:t>
            </a:r>
            <a:endParaRPr lang="ru-RU" sz="1400" dirty="0"/>
          </a:p>
          <a:p>
            <a:pPr marL="285750" indent="-285750">
              <a:buFontTx/>
              <a:buChar char="-"/>
              <a:defRPr/>
            </a:pPr>
            <a:endParaRPr lang="ru-RU" sz="14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b="24049"/>
          <a:stretch/>
        </p:blipFill>
        <p:spPr>
          <a:xfrm flipV="1">
            <a:off x="6300191" y="3717032"/>
            <a:ext cx="648071" cy="938586"/>
          </a:xfrm>
          <a:prstGeom prst="rect">
            <a:avLst/>
          </a:prstGeom>
        </p:spPr>
      </p:pic>
      <p:pic>
        <p:nvPicPr>
          <p:cNvPr id="8" name="Рисунок 7" descr="1410339261_allday_1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50" y="188640"/>
            <a:ext cx="787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https://ksk66.ru/wp-content/uploads/2018/11/1-47-390x26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2132856"/>
            <a:ext cx="3528392" cy="252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46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10668993"/>
              </p:ext>
            </p:extLst>
          </p:nvPr>
        </p:nvGraphicFramePr>
        <p:xfrm>
          <a:off x="258763" y="1052736"/>
          <a:ext cx="8639175" cy="5435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0660" name="Заголовок 2"/>
          <p:cNvSpPr>
            <a:spLocks noGrp="1"/>
          </p:cNvSpPr>
          <p:nvPr>
            <p:ph type="title"/>
          </p:nvPr>
        </p:nvSpPr>
        <p:spPr>
          <a:xfrm>
            <a:off x="977550" y="188640"/>
            <a:ext cx="8008050" cy="40011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ru-RU" alt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Непрограммные направления расходов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928AA76-3F32-4258-9304-8C3E7A5F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19A47-CD5F-472F-8E7A-20894C29AD77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54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A0C4C1C-FD6F-482F-BF35-51F5BB915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2"/>
          <p:cNvSpPr>
            <a:spLocks noChangeArrowheads="1"/>
          </p:cNvSpPr>
          <p:nvPr/>
        </p:nvSpPr>
        <p:spPr bwMode="auto">
          <a:xfrm>
            <a:off x="977550" y="15840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с учетом интересов целевых групп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366832"/>
              </p:ext>
            </p:extLst>
          </p:nvPr>
        </p:nvGraphicFramePr>
        <p:xfrm>
          <a:off x="179388" y="1341438"/>
          <a:ext cx="8785101" cy="532792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592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223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Числен-ность целевой группы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49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13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Почетные граждане г. Красноуфимска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Ежемесячная денежная выплата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564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Ветераны, труженики тыла, реабилитированные граждане и граждане, пострадавшие от политических репрессий, и иные  категории граждан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5 377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компенсации расходов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3" marR="7043" marT="7045" marB="0" anchor="ctr" horzOverflow="overflow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86 601,5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89 625,5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92 469,1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FA9A9F8-CA77-4B67-8DF5-E4144B814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138" y="980728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>
                <a:solidFill>
                  <a:schemeClr val="accent6"/>
                </a:solidFill>
              </a:rPr>
              <a:pPr>
                <a:defRPr/>
              </a:pPr>
              <a:t>55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69CC7C7-43BD-4BCC-A0D6-F66DD9639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509693"/>
      </p:ext>
    </p:extLst>
  </p:cSld>
  <p:clrMapOvr>
    <a:masterClrMapping/>
  </p:clrMapOvr>
  <p:transition spd="slow">
    <p:blinds dir="vert"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036473"/>
              </p:ext>
            </p:extLst>
          </p:nvPr>
        </p:nvGraphicFramePr>
        <p:xfrm>
          <a:off x="171973" y="1340768"/>
          <a:ext cx="8792516" cy="532859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2671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1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421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88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6483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 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Численность целевой группы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Предлагаемые меры поддержки за счет средств бюджета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Планируемый объем расходов на поддержку целевой группы (тыс. руб.)</a:t>
                      </a:r>
                      <a:endParaRPr kumimoji="0" lang="ru-RU" sz="1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70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2024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5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20</a:t>
                      </a:r>
                      <a:r>
                        <a:rPr kumimoji="0" lang="en-US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6 год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35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Пользователи жилого помещения в государственном или муниципальном жилищном фонде и другие наниматели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1 068 семей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субсидии на оплату жилого помещения и коммунальных услуг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25 431,3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26 463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27 533,9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0721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Граждане, попавшие в трудную жизненную ситуацию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75 человек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72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материальная помощь</a:t>
                      </a: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042" marR="7042" marT="7045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182,3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191,9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191,9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B851007-3D6D-4B62-826D-634A6AEE8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3431" y="984250"/>
            <a:ext cx="609600" cy="441325"/>
          </a:xfr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/>
          <a:p>
            <a:fld id="{68D15E0D-8077-4CE6-87BC-7188C9BCBE40}" type="slidenum">
              <a:rPr lang="ru-RU">
                <a:solidFill>
                  <a:schemeClr val="accent6"/>
                </a:solidFill>
              </a:rPr>
              <a:pPr/>
              <a:t>56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8AE86D-FCFD-42B0-A635-DED265D84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73441B53-4292-4855-B67F-D475A27BC1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50" y="158400"/>
            <a:ext cx="80080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с учетом интересов целевых групп </a:t>
            </a:r>
          </a:p>
        </p:txBody>
      </p:sp>
    </p:spTree>
    <p:extLst>
      <p:ext uri="{BB962C8B-B14F-4D97-AF65-F5344CB8AC3E}">
        <p14:creationId xmlns:p14="http://schemas.microsoft.com/office/powerpoint/2010/main" val="2302351315"/>
      </p:ext>
    </p:extLst>
  </p:cSld>
  <p:clrMapOvr>
    <a:masterClrMapping/>
  </p:clrMapOvr>
  <p:transition spd="slow">
    <p:blinds dir="vert"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262205"/>
              </p:ext>
            </p:extLst>
          </p:nvPr>
        </p:nvGraphicFramePr>
        <p:xfrm>
          <a:off x="179512" y="1340767"/>
          <a:ext cx="8785101" cy="535372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44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0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071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Сумма, тыс. руб.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67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Выполнение проектно-изыскательских работ по объекту: Строительство системы хозяйственно-питьевого водоснабжения по водозабору «Химчистка»).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9 800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Разработка проекта реконструкции очистных сооружений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8 661,1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496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Ремонты сетей холодного водоснабжения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53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коммунальной техники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28 380,8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5328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Приобретение модульной котельной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19 000,0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569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Формирование, в том числе путем приобретения жилых помещений, муниципального служебного фонда для специалистов с высшим образованием по наиболее востребованным специальностям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r>
                        <a:rPr lang="ru-RU" sz="2000" baseline="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000,0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D7FF9E-B18F-4060-8ED9-C91220DAE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26778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57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34CFC8C-908A-4760-B419-94C18F345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AA12EB29-8309-49D4-B673-BBE880475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49" y="128826"/>
            <a:ext cx="80080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</a:t>
            </a:r>
            <a:endParaRPr lang="en-US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2024 году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041" name="Group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349117"/>
              </p:ext>
            </p:extLst>
          </p:nvPr>
        </p:nvGraphicFramePr>
        <p:xfrm>
          <a:off x="179512" y="1422053"/>
          <a:ext cx="8857109" cy="5282865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69541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2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170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Наименование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panose="05020102010507070707" pitchFamily="18" charset="2"/>
                        <a:defRPr sz="230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8CADAE"/>
                        </a:buClr>
                        <a:buSzPct val="75000"/>
                        <a:buFont typeface="Wingdings 2" panose="05020102010507070707" pitchFamily="18" charset="2"/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C7B70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2"/>
                          </a:solidFill>
                          <a:latin typeface="Georgia" panose="02040502050405020303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FB08C"/>
                        </a:buClr>
                        <a:defRPr>
                          <a:solidFill>
                            <a:schemeClr val="tx1"/>
                          </a:solidFill>
                          <a:latin typeface="Georgia" panose="02040502050405020303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</a:rPr>
                        <a:t>Сумма, тыс. руб.</a:t>
                      </a:r>
                      <a:endParaRPr kumimoji="0" lang="ru-RU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8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0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Реализация программы комплексного развития молодежной политики в регионах Российской Федерации "Регион для молодых" (капитальный ремонт здания молодежного центра «Космос»)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34 963,1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95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образовательных учреждений к новому учебному году 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3 906,8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29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мероприятий по обеспечению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антитеррористической безопасности образовательных учреждений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лицензированная охрана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34 842,3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2388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мероприятий по приведению в соответствие с требованиями пожарной безопасности и санитарного законодательства зданий и сооружений образовательных организаций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52 812,8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94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kumimoji="0" lang="ru-RU" sz="1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Модернизация школьных систем образования (капитальный ремонт школы № 2)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118 419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43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в образовательных организациях условий для получения детьми-инвалидами качественного образования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000" baseline="0" dirty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992,5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EC11F37-C6FF-43E6-9AF1-CFFE2246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38333"/>
            <a:ext cx="609600" cy="441325"/>
          </a:xfr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/>
          <a:p>
            <a:fld id="{68D15E0D-8077-4CE6-87BC-7188C9BCBE40}" type="slidenum">
              <a:rPr lang="ru-RU">
                <a:solidFill>
                  <a:schemeClr val="accent6"/>
                </a:solidFill>
              </a:rPr>
              <a:pPr/>
              <a:t>58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E4E189-2A00-48AB-88D6-A01A50D11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7" name="Прямоугольник 2">
            <a:extLst>
              <a:ext uri="{FF2B5EF4-FFF2-40B4-BE49-F238E27FC236}">
                <a16:creationId xmlns:a16="http://schemas.microsoft.com/office/drawing/2014/main" id="{D5E600DA-2380-4BFF-A588-505A364A0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7549" y="128826"/>
            <a:ext cx="800805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социально-значимых проектов </a:t>
            </a:r>
            <a:endParaRPr lang="en-US" alt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alt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 2024 году </a:t>
            </a:r>
          </a:p>
        </p:txBody>
      </p:sp>
    </p:spTree>
    <p:extLst>
      <p:ext uri="{BB962C8B-B14F-4D97-AF65-F5344CB8AC3E}">
        <p14:creationId xmlns:p14="http://schemas.microsoft.com/office/powerpoint/2010/main" val="107873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977550" y="158400"/>
            <a:ext cx="8008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</a:rPr>
              <a:t>Дефицит бюджета </a:t>
            </a:r>
            <a:endParaRPr lang="en-US" altLang="ru-RU" b="1" dirty="0">
              <a:latin typeface="Times New Roman" panose="02020603050405020304" pitchFamily="18" charset="0"/>
            </a:endParaRP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</a:rPr>
              <a:t>городского округа Красноуфимск</a:t>
            </a:r>
          </a:p>
        </p:txBody>
      </p:sp>
      <p:graphicFrame>
        <p:nvGraphicFramePr>
          <p:cNvPr id="6" name="Диаграмма 5"/>
          <p:cNvGraphicFramePr/>
          <p:nvPr>
            <p:extLst/>
          </p:nvPr>
        </p:nvGraphicFramePr>
        <p:xfrm>
          <a:off x="-252536" y="1988840"/>
          <a:ext cx="9865096" cy="4397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CC58FCC-D81D-4E96-A9AF-46BEDED92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  <p:sp>
        <p:nvSpPr>
          <p:cNvPr id="8" name="TextBox 5">
            <a:extLst>
              <a:ext uri="{FF2B5EF4-FFF2-40B4-BE49-F238E27FC236}">
                <a16:creationId xmlns:a16="http://schemas.microsoft.com/office/drawing/2014/main" id="{50B7D61F-79B8-41D4-AACD-DD87B4718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55976" y="6386125"/>
            <a:ext cx="953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(тыс. руб.)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14514E3-F86F-41B1-B195-8C5C59CFC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36042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59</a:t>
            </a:fld>
            <a:endParaRPr lang="ru-RU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5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Прямоугольник 1"/>
          <p:cNvSpPr>
            <a:spLocks noChangeArrowheads="1"/>
          </p:cNvSpPr>
          <p:nvPr/>
        </p:nvSpPr>
        <p:spPr bwMode="auto">
          <a:xfrm>
            <a:off x="977550" y="151855"/>
            <a:ext cx="80080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b="1" dirty="0">
                <a:latin typeface="Times New Roman" panose="02020603050405020304" pitchFamily="18" charset="0"/>
              </a:rPr>
              <a:t>Муниципальный</a:t>
            </a:r>
            <a:r>
              <a:rPr lang="ru-RU" altLang="ru-RU" dirty="0"/>
              <a:t> </a:t>
            </a:r>
            <a:r>
              <a:rPr lang="ru-RU" altLang="ru-RU" b="1" dirty="0">
                <a:latin typeface="Times New Roman" panose="02020603050405020304" pitchFamily="18" charset="0"/>
              </a:rPr>
              <a:t>долг </a:t>
            </a:r>
            <a:endParaRPr lang="en-US" altLang="ru-RU" b="1" dirty="0">
              <a:latin typeface="Times New Roman" panose="02020603050405020304" pitchFamily="18" charset="0"/>
            </a:endParaRP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</a:rPr>
              <a:t>городского округа Красноуфимск</a:t>
            </a:r>
          </a:p>
        </p:txBody>
      </p:sp>
      <p:pic>
        <p:nvPicPr>
          <p:cNvPr id="75782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3429000"/>
            <a:ext cx="525462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3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3429000"/>
            <a:ext cx="523875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617639502"/>
              </p:ext>
            </p:extLst>
          </p:nvPr>
        </p:nvGraphicFramePr>
        <p:xfrm>
          <a:off x="2555776" y="1308100"/>
          <a:ext cx="6588224" cy="5073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6" name="Picture 4" descr="https://xn----8sbemcppzibugejf.xn--p1ai/images/all/2020/11/ca8acb108f003515c1128130f909764f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95" y="4429321"/>
            <a:ext cx="2256185" cy="18799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Государственный бюджет (3 класс, окружающий мир)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444" y="1560022"/>
            <a:ext cx="2976265" cy="17969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90B2EE1-C73E-4F9B-BEF1-D671CF180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267200" y="1029174"/>
            <a:ext cx="609600" cy="441325"/>
          </a:xfrm>
        </p:spPr>
        <p:txBody>
          <a:bodyPr/>
          <a:lstStyle/>
          <a:p>
            <a:pPr>
              <a:defRPr/>
            </a:pPr>
            <a:fld id="{68D15E0D-8077-4CE6-87BC-7188C9BCBE40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60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92B75FC-2717-4BEC-93FB-C57A5DA515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437112"/>
            <a:ext cx="3852862" cy="237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388" y="1859340"/>
            <a:ext cx="5112692" cy="4154984"/>
          </a:xfrm>
          <a:prstGeom prst="rect">
            <a:avLst/>
          </a:prstGeom>
          <a:solidFill>
            <a:schemeClr val="dk1">
              <a:tint val="20000"/>
              <a:alpha val="64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подготовлен Администрацией ГО Красноуфимск и Финансовым управлением администрации ГО Красноуфимск</a:t>
            </a:r>
          </a:p>
          <a:p>
            <a:pPr algn="ctr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Думы ГО Красноуфимск «О бюджете ГО Красноуфимск на 2024 год  и плановый период 2025 и 2026 годов» с приложениями размещено на сайте Администрации ГО Красноуфимск go-kruf.midural.ru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67B7172-2774-4238-B9EC-8696EFD4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19A47-CD5F-472F-8E7A-20894C29AD77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61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DAB729-9CF5-44CE-B86E-A3220C59A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40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Прямоугольник 1"/>
          <p:cNvSpPr>
            <a:spLocks noChangeArrowheads="1"/>
          </p:cNvSpPr>
          <p:nvPr/>
        </p:nvSpPr>
        <p:spPr bwMode="auto">
          <a:xfrm>
            <a:off x="3154363" y="404813"/>
            <a:ext cx="30734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ru-RU"/>
              <a:t>Контактная информация</a:t>
            </a:r>
          </a:p>
        </p:txBody>
      </p:sp>
      <p:sp>
        <p:nvSpPr>
          <p:cNvPr id="71683" name="Прямоугольник 2"/>
          <p:cNvSpPr>
            <a:spLocks noChangeArrowheads="1"/>
          </p:cNvSpPr>
          <p:nvPr/>
        </p:nvSpPr>
        <p:spPr bwMode="auto">
          <a:xfrm>
            <a:off x="342230" y="1456903"/>
            <a:ext cx="8478242" cy="4924425"/>
          </a:xfrm>
          <a:prstGeom prst="rect">
            <a:avLst/>
          </a:prstGeom>
          <a:solidFill>
            <a:schemeClr val="dk1">
              <a:tint val="20000"/>
              <a:alpha val="66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Финансового управления: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Андронова Валентина Владимировна</a:t>
            </a:r>
          </a:p>
          <a:p>
            <a:pPr>
              <a:spcAft>
                <a:spcPts val="600"/>
              </a:spcAft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Красноуфимск ул. Советская 25,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219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Телефон, Факс: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5-08-78</a:t>
            </a: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fin-upr-krsk@yandex.ru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8:30 до 17:45 (Пт. до 16:30)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Перерыв на обед с 13 до 14</a:t>
            </a:r>
          </a:p>
          <a:p>
            <a:pPr>
              <a:spcAft>
                <a:spcPts val="600"/>
              </a:spcAft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Выходные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Вс.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4267200" y="1023680"/>
            <a:ext cx="609600" cy="441325"/>
          </a:xfrm>
        </p:spPr>
        <p:txBody>
          <a:bodyPr/>
          <a:lstStyle/>
          <a:p>
            <a:pPr>
              <a:defRPr/>
            </a:pPr>
            <a:fld id="{629E9C87-3263-451A-BC0D-B9FF617B2241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16C8EC37-8D3C-4A7E-95A1-AE7E44FCD06E}"/>
              </a:ext>
            </a:extLst>
          </p:cNvPr>
          <p:cNvSpPr txBox="1">
            <a:spLocks/>
          </p:cNvSpPr>
          <p:nvPr/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ru-RU"/>
            </a:defPPr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1600" kern="120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41719A47-CD5F-472F-8E7A-20894C29AD77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62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3F6C5A-17B3-45B5-931C-BD56D2B7F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24085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Объект 1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algn="ctr"/>
            <a:endParaRPr lang="ru-RU" altLang="ru-RU" sz="6000" dirty="0"/>
          </a:p>
          <a:p>
            <a:pPr algn="ctr"/>
            <a:r>
              <a:rPr lang="ru-RU" altLang="ru-RU" sz="6000" dirty="0"/>
              <a:t>Спасибо за внимание!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4B5AD12-D3BE-4494-B9B2-C3B81DB6B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19A47-CD5F-472F-8E7A-20894C29AD77}" type="slidenum">
              <a:rPr lang="ru-RU" smtClean="0">
                <a:solidFill>
                  <a:schemeClr val="accent6"/>
                </a:solidFill>
              </a:rPr>
              <a:pPr>
                <a:defRPr/>
              </a:pPr>
              <a:t>63</a:t>
            </a:fld>
            <a:endParaRPr lang="ru-RU" dirty="0">
              <a:solidFill>
                <a:schemeClr val="accent6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4B0DA4E-AC63-48DE-8BDF-F971D8F77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0" y="158400"/>
            <a:ext cx="819150" cy="105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378825"/>
      </p:ext>
    </p:extLst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78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Официа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ерая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DDDDDD"/>
    </a:accent1>
    <a:accent2>
      <a:srgbClr val="B2B2B2"/>
    </a:accent2>
    <a:accent3>
      <a:srgbClr val="969696"/>
    </a:accent3>
    <a:accent4>
      <a:srgbClr val="808080"/>
    </a:accent4>
    <a:accent5>
      <a:srgbClr val="5F5F5F"/>
    </a:accent5>
    <a:accent6>
      <a:srgbClr val="4D4D4D"/>
    </a:accent6>
    <a:hlink>
      <a:srgbClr val="5F5F5F"/>
    </a:hlink>
    <a:folHlink>
      <a:srgbClr val="9191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12196</TotalTime>
  <Words>3326</Words>
  <Application>Microsoft Office PowerPoint</Application>
  <PresentationFormat>Экран (4:3)</PresentationFormat>
  <Paragraphs>643</Paragraphs>
  <Slides>63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63</vt:i4>
      </vt:variant>
    </vt:vector>
  </HeadingPairs>
  <TitlesOfParts>
    <vt:vector size="71" baseType="lpstr">
      <vt:lpstr>Arial</vt:lpstr>
      <vt:lpstr>Calibri</vt:lpstr>
      <vt:lpstr>Georgia</vt:lpstr>
      <vt:lpstr>Times New Roman</vt:lpstr>
      <vt:lpstr>Wingdings</vt:lpstr>
      <vt:lpstr>Wingdings 2</vt:lpstr>
      <vt:lpstr>Официальная</vt:lpstr>
      <vt:lpstr>1_Официальная</vt:lpstr>
      <vt:lpstr>Презентация PowerPoint</vt:lpstr>
      <vt:lpstr>       Описание административно-территориального деления городского округа Красноуфимск</vt:lpstr>
      <vt:lpstr>Основные понятия</vt:lpstr>
      <vt:lpstr>Стадии бюджетного процесса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Программные и непрограммные расходы в  2024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Непрограммные направления расходов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VR</dc:creator>
  <cp:lastModifiedBy>KrutovAV</cp:lastModifiedBy>
  <cp:revision>1290</cp:revision>
  <cp:lastPrinted>2024-01-15T12:36:19Z</cp:lastPrinted>
  <dcterms:created xsi:type="dcterms:W3CDTF">2014-11-27T04:32:35Z</dcterms:created>
  <dcterms:modified xsi:type="dcterms:W3CDTF">2026-06-02T05:19:19Z</dcterms:modified>
</cp:coreProperties>
</file>